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 id="2147483768" r:id="rId5"/>
    <p:sldMasterId id="2147483786" r:id="rId6"/>
    <p:sldMasterId id="2147483794" r:id="rId7"/>
    <p:sldMasterId id="2147483798" r:id="rId8"/>
  </p:sldMasterIdLst>
  <p:notesMasterIdLst>
    <p:notesMasterId r:id="rId46"/>
  </p:notesMasterIdLst>
  <p:handoutMasterIdLst>
    <p:handoutMasterId r:id="rId47"/>
  </p:handoutMasterIdLst>
  <p:sldIdLst>
    <p:sldId id="1626" r:id="rId9"/>
    <p:sldId id="603" r:id="rId10"/>
    <p:sldId id="1622" r:id="rId11"/>
    <p:sldId id="2147375752" r:id="rId12"/>
    <p:sldId id="2147375737" r:id="rId13"/>
    <p:sldId id="1060" r:id="rId14"/>
    <p:sldId id="2147375785" r:id="rId15"/>
    <p:sldId id="2147375781" r:id="rId16"/>
    <p:sldId id="2147375765" r:id="rId17"/>
    <p:sldId id="2147375771" r:id="rId18"/>
    <p:sldId id="2147375760" r:id="rId19"/>
    <p:sldId id="2147375782" r:id="rId20"/>
    <p:sldId id="2147375772" r:id="rId21"/>
    <p:sldId id="2147375783" r:id="rId22"/>
    <p:sldId id="2147375766" r:id="rId23"/>
    <p:sldId id="2147375777" r:id="rId24"/>
    <p:sldId id="2147375761" r:id="rId25"/>
    <p:sldId id="2147375767" r:id="rId26"/>
    <p:sldId id="2147375773" r:id="rId27"/>
    <p:sldId id="2147375756" r:id="rId28"/>
    <p:sldId id="2147375768" r:id="rId29"/>
    <p:sldId id="2147375774" r:id="rId30"/>
    <p:sldId id="2147375757" r:id="rId31"/>
    <p:sldId id="2147375769" r:id="rId32"/>
    <p:sldId id="2147375775" r:id="rId33"/>
    <p:sldId id="2147375717" r:id="rId34"/>
    <p:sldId id="2147375718" r:id="rId35"/>
    <p:sldId id="2147375776" r:id="rId36"/>
    <p:sldId id="2147375715" r:id="rId37"/>
    <p:sldId id="2147375788" r:id="rId38"/>
    <p:sldId id="2147375789" r:id="rId39"/>
    <p:sldId id="2147375762" r:id="rId40"/>
    <p:sldId id="2147375790" r:id="rId41"/>
    <p:sldId id="10462" r:id="rId42"/>
    <p:sldId id="2147375672" r:id="rId43"/>
    <p:sldId id="1291" r:id="rId44"/>
    <p:sldId id="2147375722" r:id="rId45"/>
  </p:sldIdLst>
  <p:sldSz cx="9144000" cy="5143500" type="screen16x9"/>
  <p:notesSz cx="6797675" cy="9928225"/>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1927" userDrawn="1">
          <p15:clr>
            <a:srgbClr val="A4A3A4"/>
          </p15:clr>
        </p15:guide>
        <p15:guide id="3" pos="2880" userDrawn="1">
          <p15:clr>
            <a:srgbClr val="A4A3A4"/>
          </p15:clr>
        </p15:guide>
        <p15:guide id="5" orient="horz" pos="21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730325-1315-7CCA-E686-4FBBDDF7C1AE}" name="Nora Doma" initials="ND" userId="S::Nora.Doma@novus.se::2b6f84f9-7c8a-47b7-ae90-78f6c0e84092" providerId="AD"/>
  <p188:author id="{7B206255-B2F0-8D07-C886-BC2A875F1AE0}" name="Fanny Göterfelt" initials="FG" userId="S::fanny.goterfelt@novus.se::5374ae0f-c392-4023-9e9f-e2ab1d8f9eec" providerId="AD"/>
  <p188:author id="{2D059FBA-7B5C-2879-28AC-84E448C48396}" name="Marianne Alstermark" initials="MA" userId="S::marianne.alstermark@novus.se::a13c1616-d7cb-4ad5-a4d9-1cc01a05dfe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in Sjöström" initials="KS" lastIdx="1" clrIdx="0"/>
  <p:cmAuthor id="2" name="Kristin Sjöström" initials="KS [2]" lastIdx="1" clrIdx="1"/>
  <p:cmAuthor id="3" name="Kristin Sjöström" initials="KS [3]" lastIdx="1" clrIdx="2"/>
  <p:cmAuthor id="4" name="Kristin Sjöström" initials="KS [4]" lastIdx="1" clrIdx="3"/>
  <p:cmAuthor id="5" name="Kristin Sjöström" initials="KS [5]" lastIdx="1" clrIdx="4"/>
  <p:cmAuthor id="6" name="Kristin Sjöström" initials="KS [6]" lastIdx="1" clrIdx="5"/>
  <p:cmAuthor id="7" name="Kristin Sjöström" initials="KS [7]" lastIdx="1" clrIdx="6"/>
  <p:cmAuthor id="8" name="Kristin Sjöström" initials="KS [8]" lastIdx="1" clrIdx="7"/>
  <p:cmAuthor id="9" name="Kristin Sjöström" initials="KS [9]" lastIdx="1" clrIdx="8"/>
  <p:cmAuthor id="10" name="Kristin Sjöström" initials="KS [10]" lastIdx="1" clrIdx="9"/>
  <p:cmAuthor id="11" name="Kristin Sjöström" initials="KS [11]" lastIdx="1" clrIdx="10"/>
  <p:cmAuthor id="12" name="Kristin Sjöström" initials="KS [12]" lastIdx="1" clrIdx="11"/>
  <p:cmAuthor id="13" name="Kristin Sjöström" initials="KS [13]" lastIdx="1" clrIdx="12"/>
  <p:cmAuthor id="14" name="Kristin Sjöström" initials="KS [14]" lastIdx="1" clrIdx="13"/>
  <p:cmAuthor id="15" name="Kristin Sjöström" initials="KS [15]" lastIdx="1" clrIdx="1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BA6"/>
    <a:srgbClr val="408D8B"/>
    <a:srgbClr val="EEA624"/>
    <a:srgbClr val="E4F0EE"/>
    <a:srgbClr val="598382"/>
    <a:srgbClr val="414A4E"/>
    <a:srgbClr val="3C8C86"/>
    <a:srgbClr val="303030"/>
    <a:srgbClr val="FE5858"/>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6247" autoAdjust="0"/>
  </p:normalViewPr>
  <p:slideViewPr>
    <p:cSldViewPr snapToGrid="0">
      <p:cViewPr varScale="1">
        <p:scale>
          <a:sx n="104" d="100"/>
          <a:sy n="104" d="100"/>
        </p:scale>
        <p:origin x="989" y="67"/>
      </p:cViewPr>
      <p:guideLst>
        <p:guide pos="1927"/>
        <p:guide pos="2880"/>
        <p:guide orient="horz" pos="214"/>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a:defRPr sz="1200"/>
            </a:lvl1pPr>
          </a:lstStyle>
          <a:p>
            <a:fld id="{EC0B9188-F644-464A-8AF2-A2CCD4CD4C0F}" type="datetimeFigureOut">
              <a:rPr lang="sv-SE" smtClean="0"/>
              <a:t>2026-01-12</a:t>
            </a:fld>
            <a:endParaRPr lang="sv-SE"/>
          </a:p>
        </p:txBody>
      </p:sp>
      <p:sp>
        <p:nvSpPr>
          <p:cNvPr id="4" name="Platshållare för sidfot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a:defRPr sz="1200"/>
            </a:lvl1pPr>
          </a:lstStyle>
          <a:p>
            <a:fld id="{E5FA91DB-5F91-4C2C-BACA-5EB0557010E9}" type="slidenum">
              <a:rPr lang="sv-SE" smtClean="0"/>
              <a:t>‹#›</a:t>
            </a:fld>
            <a:endParaRPr lang="sv-SE"/>
          </a:p>
        </p:txBody>
      </p:sp>
    </p:spTree>
    <p:extLst>
      <p:ext uri="{BB962C8B-B14F-4D97-AF65-F5344CB8AC3E}">
        <p14:creationId xmlns:p14="http://schemas.microsoft.com/office/powerpoint/2010/main" val="407238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FD533A03-9362-A44F-B243-FC5877E2A1B4}" type="datetimeFigureOut">
              <a:rPr lang="en-US" smtClean="0"/>
              <a:t>1/12/2026</a:t>
            </a:fld>
            <a:endParaRPr lang="en-US"/>
          </a:p>
        </p:txBody>
      </p:sp>
      <p:sp>
        <p:nvSpPr>
          <p:cNvPr id="4" name="Slide Image Placehold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8"/>
            <a:ext cx="5438140" cy="4467702"/>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F0EDFB0B-A09A-BE4C-BC07-6681C8DA1BA6}" type="slidenum">
              <a:rPr lang="en-US" smtClean="0"/>
              <a:t>‹#›</a:t>
            </a:fld>
            <a:endParaRPr lang="en-US"/>
          </a:p>
        </p:txBody>
      </p:sp>
    </p:spTree>
    <p:extLst>
      <p:ext uri="{BB962C8B-B14F-4D97-AF65-F5344CB8AC3E}">
        <p14:creationId xmlns:p14="http://schemas.microsoft.com/office/powerpoint/2010/main" val="1666957247"/>
      </p:ext>
    </p:extLst>
  </p:cSld>
  <p:clrMap bg1="lt1" tx1="dk1" bg2="lt2" tx2="dk2" accent1="accent1" accent2="accent2" accent3="accent3" accent4="accent4" accent5="accent5" accent6="accent6" hlink="hlink" folHlink="folHlink"/>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0476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6912F-FC70-8620-0C71-78A47FCC7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8537D-FD63-5B8E-4410-1DDFE752BBAE}"/>
              </a:ext>
            </a:extLst>
          </p:cNvPr>
          <p:cNvSpPr>
            <a:spLocks noGrp="1" noRot="1" noChangeAspect="1"/>
          </p:cNvSpPr>
          <p:nvPr>
            <p:ph type="sldImg"/>
          </p:nvPr>
        </p:nvSpPr>
        <p:spPr>
          <a:xfrm>
            <a:off x="685800" y="1143000"/>
            <a:ext cx="5486400" cy="3086100"/>
          </a:xfrm>
        </p:spPr>
        <p:txBody>
          <a:bodyPr/>
          <a:lstStyle/>
          <a:p>
            <a:endParaRPr lang="sv-SE"/>
          </a:p>
        </p:txBody>
      </p:sp>
      <p:sp>
        <p:nvSpPr>
          <p:cNvPr id="3" name="Notes Placeholder 2">
            <a:extLst>
              <a:ext uri="{FF2B5EF4-FFF2-40B4-BE49-F238E27FC236}">
                <a16:creationId xmlns:a16="http://schemas.microsoft.com/office/drawing/2014/main" id="{3CCF91B1-A15F-75D3-77D3-68E210709EE6}"/>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1DD078BB-FA92-D52E-06E8-C0CF640D6CA0}"/>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1096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F9A79-9EC6-77EF-D783-5C0822A2D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4E7A4-4530-510F-4223-EC36FF281DA0}"/>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70348B82-1F4C-2C91-E4D0-94C1F65A0AE0}"/>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FEE68432-2B09-4662-9102-11092733CDAB}"/>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2990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0EDFB0B-A09A-BE4C-BC07-6681C8DA1BA6}" type="slidenum">
              <a:rPr lang="en-US" smtClean="0"/>
              <a:t>16</a:t>
            </a:fld>
            <a:endParaRPr lang="en-US"/>
          </a:p>
        </p:txBody>
      </p:sp>
    </p:spTree>
    <p:extLst>
      <p:ext uri="{BB962C8B-B14F-4D97-AF65-F5344CB8AC3E}">
        <p14:creationId xmlns:p14="http://schemas.microsoft.com/office/powerpoint/2010/main" val="825350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3FC3-649D-6CB0-91AE-BAA6BBC9F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9AB6B-FA9C-21BB-2951-C63CE25F6A79}"/>
              </a:ext>
            </a:extLst>
          </p:cNvPr>
          <p:cNvSpPr>
            <a:spLocks noGrp="1" noRot="1" noChangeAspect="1"/>
          </p:cNvSpPr>
          <p:nvPr>
            <p:ph type="sldImg"/>
          </p:nvPr>
        </p:nvSpPr>
        <p:spPr>
          <a:xfrm>
            <a:off x="685800" y="1143000"/>
            <a:ext cx="5486400" cy="3086100"/>
          </a:xfrm>
        </p:spPr>
        <p:txBody>
          <a:bodyPr/>
          <a:lstStyle/>
          <a:p>
            <a:endParaRPr lang="sv-SE"/>
          </a:p>
        </p:txBody>
      </p:sp>
      <p:sp>
        <p:nvSpPr>
          <p:cNvPr id="3" name="Notes Placeholder 2">
            <a:extLst>
              <a:ext uri="{FF2B5EF4-FFF2-40B4-BE49-F238E27FC236}">
                <a16:creationId xmlns:a16="http://schemas.microsoft.com/office/drawing/2014/main" id="{D6AACDA4-0A5E-A647-9176-1977C3BB4678}"/>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9FE31BD3-8F1F-3996-E3A4-899CB269E4A2}"/>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9147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513D6-7F51-D9F2-2894-F3FD6349E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3232A-D242-98DD-C6E8-54EACCC201E5}"/>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F0651F14-4ACE-999D-D20B-8130C0B10E46}"/>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DEE21416-9C57-9852-86B0-1667CCDA2B13}"/>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558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336A8-A757-9F8D-0FB9-7BCE5A3D9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FD406-E5ED-850D-8E25-51D997FF7CB7}"/>
              </a:ext>
            </a:extLst>
          </p:cNvPr>
          <p:cNvSpPr>
            <a:spLocks noGrp="1" noRot="1" noChangeAspect="1"/>
          </p:cNvSpPr>
          <p:nvPr>
            <p:ph type="sldImg"/>
          </p:nvPr>
        </p:nvSpPr>
        <p:spPr>
          <a:xfrm>
            <a:off x="685800" y="1143000"/>
            <a:ext cx="5486400" cy="3086100"/>
          </a:xfrm>
        </p:spPr>
        <p:txBody>
          <a:bodyPr/>
          <a:lstStyle/>
          <a:p>
            <a:endParaRPr lang="sv-SE"/>
          </a:p>
        </p:txBody>
      </p:sp>
      <p:sp>
        <p:nvSpPr>
          <p:cNvPr id="3" name="Notes Placeholder 2">
            <a:extLst>
              <a:ext uri="{FF2B5EF4-FFF2-40B4-BE49-F238E27FC236}">
                <a16:creationId xmlns:a16="http://schemas.microsoft.com/office/drawing/2014/main" id="{6FF47F2E-6EE6-2B95-3026-E781BB4B9E6C}"/>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53CFED8C-36A4-317C-8080-A418355AF445}"/>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1121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8D0E4-F905-F5B0-745E-2F670B032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B1C79-A994-D91F-D2F0-7BCAC569BDA8}"/>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928D97E1-0D9D-EF39-3806-1DFC99CC5A86}"/>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25707885-7A53-C82A-6C3E-EE7064B236DD}"/>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3578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048AF-BC0A-206A-1F44-759647EDD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1F4B4C-9113-1630-EF13-3886C4D54D2A}"/>
              </a:ext>
            </a:extLst>
          </p:cNvPr>
          <p:cNvSpPr>
            <a:spLocks noGrp="1" noRot="1" noChangeAspect="1"/>
          </p:cNvSpPr>
          <p:nvPr>
            <p:ph type="sldImg"/>
          </p:nvPr>
        </p:nvSpPr>
        <p:spPr>
          <a:xfrm>
            <a:off x="685800" y="1143000"/>
            <a:ext cx="5486400" cy="3086100"/>
          </a:xfrm>
        </p:spPr>
        <p:txBody>
          <a:bodyPr/>
          <a:lstStyle/>
          <a:p>
            <a:endParaRPr lang="sv-SE"/>
          </a:p>
        </p:txBody>
      </p:sp>
      <p:sp>
        <p:nvSpPr>
          <p:cNvPr id="3" name="Notes Placeholder 2">
            <a:extLst>
              <a:ext uri="{FF2B5EF4-FFF2-40B4-BE49-F238E27FC236}">
                <a16:creationId xmlns:a16="http://schemas.microsoft.com/office/drawing/2014/main" id="{F2E9E8DA-F91B-E6B0-A306-4EAC7521D97B}"/>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2C1DA853-A9DD-78C4-E71B-8254D4C58B10}"/>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2419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E68DA-23E2-64F9-9B4C-C72BF7029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DDE10-9B39-1AA7-2704-9EA753AE30C8}"/>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03FE5618-FA91-B2AA-5861-44E347F78B09}"/>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8C134D24-CA7E-4D05-362D-42EBF5FBD1A4}"/>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756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119CB-2BAB-8C4B-38E2-8A6D8725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F43A4-1F3F-5679-75E7-41A7C1496811}"/>
              </a:ext>
            </a:extLst>
          </p:cNvPr>
          <p:cNvSpPr>
            <a:spLocks noGrp="1" noRot="1" noChangeAspect="1"/>
          </p:cNvSpPr>
          <p:nvPr>
            <p:ph type="sldImg"/>
          </p:nvPr>
        </p:nvSpPr>
        <p:spPr>
          <a:xfrm>
            <a:off x="92075" y="746125"/>
            <a:ext cx="6613525" cy="3721100"/>
          </a:xfrm>
        </p:spPr>
      </p:sp>
      <p:sp>
        <p:nvSpPr>
          <p:cNvPr id="3" name="Notes Placeholder 2">
            <a:extLst>
              <a:ext uri="{FF2B5EF4-FFF2-40B4-BE49-F238E27FC236}">
                <a16:creationId xmlns:a16="http://schemas.microsoft.com/office/drawing/2014/main" id="{F6212C2F-7460-B396-E4F6-FBFBC88F67A0}"/>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EA74AC98-906E-27C8-F88F-C91F47DE169A}"/>
              </a:ext>
            </a:extLst>
          </p:cNvPr>
          <p:cNvSpPr>
            <a:spLocks noGrp="1"/>
          </p:cNvSpPr>
          <p:nvPr>
            <p:ph type="sldNum" sz="quarter" idx="10"/>
          </p:nvPr>
        </p:nvSpPr>
        <p:spPr/>
        <p:txBody>
          <a:bodyPr/>
          <a:lstStyle/>
          <a:p>
            <a:fld id="{F0EDFB0B-A09A-BE4C-BC07-6681C8DA1BA6}" type="slidenum">
              <a:rPr lang="en-US" smtClean="0"/>
              <a:t>26</a:t>
            </a:fld>
            <a:endParaRPr lang="en-US"/>
          </a:p>
        </p:txBody>
      </p:sp>
    </p:spTree>
    <p:extLst>
      <p:ext uri="{BB962C8B-B14F-4D97-AF65-F5344CB8AC3E}">
        <p14:creationId xmlns:p14="http://schemas.microsoft.com/office/powerpoint/2010/main" val="280198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sv-SE"/>
          </a:p>
        </p:txBody>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524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119CB-2BAB-8C4B-38E2-8A6D8725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F43A4-1F3F-5679-75E7-41A7C1496811}"/>
              </a:ext>
            </a:extLst>
          </p:cNvPr>
          <p:cNvSpPr>
            <a:spLocks noGrp="1" noRot="1" noChangeAspect="1"/>
          </p:cNvSpPr>
          <p:nvPr>
            <p:ph type="sldImg"/>
          </p:nvPr>
        </p:nvSpPr>
        <p:spPr>
          <a:xfrm>
            <a:off x="92075" y="746125"/>
            <a:ext cx="6613525" cy="3721100"/>
          </a:xfrm>
        </p:spPr>
      </p:sp>
      <p:sp>
        <p:nvSpPr>
          <p:cNvPr id="3" name="Notes Placeholder 2">
            <a:extLst>
              <a:ext uri="{FF2B5EF4-FFF2-40B4-BE49-F238E27FC236}">
                <a16:creationId xmlns:a16="http://schemas.microsoft.com/office/drawing/2014/main" id="{F6212C2F-7460-B396-E4F6-FBFBC88F67A0}"/>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EA74AC98-906E-27C8-F88F-C91F47DE169A}"/>
              </a:ext>
            </a:extLst>
          </p:cNvPr>
          <p:cNvSpPr>
            <a:spLocks noGrp="1"/>
          </p:cNvSpPr>
          <p:nvPr>
            <p:ph type="sldNum" sz="quarter" idx="10"/>
          </p:nvPr>
        </p:nvSpPr>
        <p:spPr/>
        <p:txBody>
          <a:bodyPr/>
          <a:lstStyle/>
          <a:p>
            <a:fld id="{F0EDFB0B-A09A-BE4C-BC07-6681C8DA1BA6}" type="slidenum">
              <a:rPr lang="en-US" smtClean="0"/>
              <a:t>27</a:t>
            </a:fld>
            <a:endParaRPr lang="en-US"/>
          </a:p>
        </p:txBody>
      </p:sp>
    </p:spTree>
    <p:extLst>
      <p:ext uri="{BB962C8B-B14F-4D97-AF65-F5344CB8AC3E}">
        <p14:creationId xmlns:p14="http://schemas.microsoft.com/office/powerpoint/2010/main" val="3404294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22164-E141-332A-DD08-49307002D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B9C37-9AD3-5823-095E-17B541A1A444}"/>
              </a:ext>
            </a:extLst>
          </p:cNvPr>
          <p:cNvSpPr>
            <a:spLocks noGrp="1" noRot="1" noChangeAspect="1"/>
          </p:cNvSpPr>
          <p:nvPr>
            <p:ph type="sldImg"/>
          </p:nvPr>
        </p:nvSpPr>
        <p:spPr>
          <a:xfrm>
            <a:off x="685800" y="1143000"/>
            <a:ext cx="5486400" cy="3086100"/>
          </a:xfrm>
        </p:spPr>
        <p:txBody>
          <a:bodyPr/>
          <a:lstStyle/>
          <a:p>
            <a:endParaRPr lang="sv-SE"/>
          </a:p>
        </p:txBody>
      </p:sp>
      <p:sp>
        <p:nvSpPr>
          <p:cNvPr id="3" name="Notes Placeholder 2">
            <a:extLst>
              <a:ext uri="{FF2B5EF4-FFF2-40B4-BE49-F238E27FC236}">
                <a16:creationId xmlns:a16="http://schemas.microsoft.com/office/drawing/2014/main" id="{74B0F7C1-ECB3-D328-5359-7B2E761B1969}"/>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C6885A57-AA97-D326-14E1-DF1D8617C392}"/>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295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119CB-2BAB-8C4B-38E2-8A6D8725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F43A4-1F3F-5679-75E7-41A7C1496811}"/>
              </a:ext>
            </a:extLst>
          </p:cNvPr>
          <p:cNvSpPr>
            <a:spLocks noGrp="1" noRot="1" noChangeAspect="1"/>
          </p:cNvSpPr>
          <p:nvPr>
            <p:ph type="sldImg"/>
          </p:nvPr>
        </p:nvSpPr>
        <p:spPr>
          <a:xfrm>
            <a:off x="92075" y="746125"/>
            <a:ext cx="6613525" cy="3721100"/>
          </a:xfrm>
        </p:spPr>
      </p:sp>
      <p:sp>
        <p:nvSpPr>
          <p:cNvPr id="3" name="Notes Placeholder 2">
            <a:extLst>
              <a:ext uri="{FF2B5EF4-FFF2-40B4-BE49-F238E27FC236}">
                <a16:creationId xmlns:a16="http://schemas.microsoft.com/office/drawing/2014/main" id="{F6212C2F-7460-B396-E4F6-FBFBC88F67A0}"/>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EA74AC98-906E-27C8-F88F-C91F47DE169A}"/>
              </a:ext>
            </a:extLst>
          </p:cNvPr>
          <p:cNvSpPr>
            <a:spLocks noGrp="1"/>
          </p:cNvSpPr>
          <p:nvPr>
            <p:ph type="sldNum" sz="quarter" idx="10"/>
          </p:nvPr>
        </p:nvSpPr>
        <p:spPr/>
        <p:txBody>
          <a:bodyPr/>
          <a:lstStyle/>
          <a:p>
            <a:fld id="{F0EDFB0B-A09A-BE4C-BC07-6681C8DA1BA6}" type="slidenum">
              <a:rPr lang="en-US" smtClean="0"/>
              <a:t>29</a:t>
            </a:fld>
            <a:endParaRPr lang="en-US"/>
          </a:p>
        </p:txBody>
      </p:sp>
    </p:spTree>
    <p:extLst>
      <p:ext uri="{BB962C8B-B14F-4D97-AF65-F5344CB8AC3E}">
        <p14:creationId xmlns:p14="http://schemas.microsoft.com/office/powerpoint/2010/main" val="1549962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0EDFB0B-A09A-BE4C-BC07-6681C8DA1BA6}" type="slidenum">
              <a:rPr lang="en-US" smtClean="0"/>
              <a:t>31</a:t>
            </a:fld>
            <a:endParaRPr lang="en-US"/>
          </a:p>
        </p:txBody>
      </p:sp>
    </p:spTree>
    <p:extLst>
      <p:ext uri="{BB962C8B-B14F-4D97-AF65-F5344CB8AC3E}">
        <p14:creationId xmlns:p14="http://schemas.microsoft.com/office/powerpoint/2010/main" val="1872704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F8D02-42CB-0DAC-A744-9DDD34B66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32F3A-E9BA-0323-07A2-BECAFD711E51}"/>
              </a:ext>
            </a:extLst>
          </p:cNvPr>
          <p:cNvSpPr>
            <a:spLocks noGrp="1" noRot="1" noChangeAspect="1"/>
          </p:cNvSpPr>
          <p:nvPr>
            <p:ph type="sldImg"/>
          </p:nvPr>
        </p:nvSpPr>
        <p:spPr>
          <a:xfrm>
            <a:off x="685800" y="1143000"/>
            <a:ext cx="5486400" cy="3086100"/>
          </a:xfrm>
        </p:spPr>
        <p:txBody>
          <a:bodyPr/>
          <a:lstStyle/>
          <a:p>
            <a:endParaRPr lang="sv-SE"/>
          </a:p>
        </p:txBody>
      </p:sp>
      <p:sp>
        <p:nvSpPr>
          <p:cNvPr id="3" name="Notes Placeholder 2">
            <a:extLst>
              <a:ext uri="{FF2B5EF4-FFF2-40B4-BE49-F238E27FC236}">
                <a16:creationId xmlns:a16="http://schemas.microsoft.com/office/drawing/2014/main" id="{F14670A6-E255-5C70-E8ED-4901A9C55856}"/>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289EC964-6EB9-11AD-CE0C-95D225B47D15}"/>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3175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7DED0-1B75-3011-3C42-8A6541FAA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B52B52-BE9E-4379-CA47-FD1EBB662296}"/>
              </a:ext>
            </a:extLst>
          </p:cNvPr>
          <p:cNvSpPr>
            <a:spLocks noGrp="1" noRot="1" noChangeAspect="1"/>
          </p:cNvSpPr>
          <p:nvPr>
            <p:ph type="sldImg"/>
          </p:nvPr>
        </p:nvSpPr>
        <p:spPr>
          <a:xfrm>
            <a:off x="92075" y="746125"/>
            <a:ext cx="6613525" cy="3721100"/>
          </a:xfrm>
        </p:spPr>
      </p:sp>
      <p:sp>
        <p:nvSpPr>
          <p:cNvPr id="3" name="Notes Placeholder 2">
            <a:extLst>
              <a:ext uri="{FF2B5EF4-FFF2-40B4-BE49-F238E27FC236}">
                <a16:creationId xmlns:a16="http://schemas.microsoft.com/office/drawing/2014/main" id="{6CE8B19C-9AB0-9B7D-F6FC-DAA928F0360E}"/>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79BCB5AC-CD62-7383-0A7A-04435F6C513E}"/>
              </a:ext>
            </a:extLst>
          </p:cNvPr>
          <p:cNvSpPr>
            <a:spLocks noGrp="1"/>
          </p:cNvSpPr>
          <p:nvPr>
            <p:ph type="sldNum" sz="quarter" idx="10"/>
          </p:nvPr>
        </p:nvSpPr>
        <p:spPr/>
        <p:txBody>
          <a:bodyPr/>
          <a:lstStyle/>
          <a:p>
            <a:fld id="{F0EDFB0B-A09A-BE4C-BC07-6681C8DA1BA6}" type="slidenum">
              <a:rPr lang="en-US" smtClean="0"/>
              <a:t>33</a:t>
            </a:fld>
            <a:endParaRPr lang="en-US"/>
          </a:p>
        </p:txBody>
      </p:sp>
    </p:spTree>
    <p:extLst>
      <p:ext uri="{BB962C8B-B14F-4D97-AF65-F5344CB8AC3E}">
        <p14:creationId xmlns:p14="http://schemas.microsoft.com/office/powerpoint/2010/main" val="2276496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sv-SE"/>
          </a:p>
        </p:txBody>
      </p:sp>
      <p:sp>
        <p:nvSpPr>
          <p:cNvPr id="3" name="Notes Placeholder 2"/>
          <p:cNvSpPr>
            <a:spLocks noGrp="1"/>
          </p:cNvSpPr>
          <p:nvPr>
            <p:ph type="body" idx="1"/>
          </p:nvPr>
        </p:nvSpPr>
        <p:spPr/>
        <p:txBody>
          <a:bodyPr/>
          <a:lstStyle/>
          <a:p>
            <a:r>
              <a:rPr lang="sv-SE" dirty="0"/>
              <a:t>.</a:t>
            </a:r>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078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8933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119CB-2BAB-8C4B-38E2-8A6D8725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F43A4-1F3F-5679-75E7-41A7C1496811}"/>
              </a:ext>
            </a:extLst>
          </p:cNvPr>
          <p:cNvSpPr>
            <a:spLocks noGrp="1" noRot="1" noChangeAspect="1"/>
          </p:cNvSpPr>
          <p:nvPr>
            <p:ph type="sldImg"/>
          </p:nvPr>
        </p:nvSpPr>
        <p:spPr>
          <a:xfrm>
            <a:off x="92075" y="746125"/>
            <a:ext cx="6613525" cy="3721100"/>
          </a:xfrm>
        </p:spPr>
        <p:txBody>
          <a:bodyPr/>
          <a:lstStyle/>
          <a:p>
            <a:endParaRPr lang="sv-SE"/>
          </a:p>
        </p:txBody>
      </p:sp>
      <p:sp>
        <p:nvSpPr>
          <p:cNvPr id="3" name="Notes Placeholder 2">
            <a:extLst>
              <a:ext uri="{FF2B5EF4-FFF2-40B4-BE49-F238E27FC236}">
                <a16:creationId xmlns:a16="http://schemas.microsoft.com/office/drawing/2014/main" id="{F6212C2F-7460-B396-E4F6-FBFBC88F67A0}"/>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EA74AC98-906E-27C8-F88F-C91F47DE169A}"/>
              </a:ext>
            </a:extLst>
          </p:cNvPr>
          <p:cNvSpPr>
            <a:spLocks noGrp="1"/>
          </p:cNvSpPr>
          <p:nvPr>
            <p:ph type="sldNum" sz="quarter" idx="10"/>
          </p:nvPr>
        </p:nvSpPr>
        <p:spPr/>
        <p:txBody>
          <a:bodyPr/>
          <a:lstStyle/>
          <a:p>
            <a:fld id="{F0EDFB0B-A09A-BE4C-BC07-6681C8DA1BA6}" type="slidenum">
              <a:rPr lang="en-US" smtClean="0"/>
              <a:t>37</a:t>
            </a:fld>
            <a:endParaRPr lang="en-US" dirty="0"/>
          </a:p>
        </p:txBody>
      </p:sp>
    </p:spTree>
    <p:extLst>
      <p:ext uri="{BB962C8B-B14F-4D97-AF65-F5344CB8AC3E}">
        <p14:creationId xmlns:p14="http://schemas.microsoft.com/office/powerpoint/2010/main" val="296169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E8ACF-EF24-3826-A253-73FF1DEAD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50DF0-C1D7-503D-6E52-01245BC6537E}"/>
              </a:ext>
            </a:extLst>
          </p:cNvPr>
          <p:cNvSpPr>
            <a:spLocks noGrp="1" noRot="1" noChangeAspect="1"/>
          </p:cNvSpPr>
          <p:nvPr>
            <p:ph type="sldImg"/>
          </p:nvPr>
        </p:nvSpPr>
        <p:spPr>
          <a:xfrm>
            <a:off x="685800" y="1143000"/>
            <a:ext cx="5486400" cy="3086100"/>
          </a:xfrm>
        </p:spPr>
        <p:txBody>
          <a:bodyPr/>
          <a:lstStyle/>
          <a:p>
            <a:endParaRPr lang="sv-SE"/>
          </a:p>
        </p:txBody>
      </p:sp>
      <p:sp>
        <p:nvSpPr>
          <p:cNvPr id="3" name="Notes Placeholder 2">
            <a:extLst>
              <a:ext uri="{FF2B5EF4-FFF2-40B4-BE49-F238E27FC236}">
                <a16:creationId xmlns:a16="http://schemas.microsoft.com/office/drawing/2014/main" id="{04D5BBAC-6F86-809C-9E91-F9B3EFD8C71B}"/>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604D6068-DEB2-E905-62CE-2104BCF5B176}"/>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020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5317B-D0DD-3256-3F47-F48FAA126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483E6-267A-C7AF-8BB0-453665501035}"/>
              </a:ext>
            </a:extLst>
          </p:cNvPr>
          <p:cNvSpPr>
            <a:spLocks noGrp="1" noRot="1" noChangeAspect="1"/>
          </p:cNvSpPr>
          <p:nvPr>
            <p:ph type="sldImg"/>
          </p:nvPr>
        </p:nvSpPr>
        <p:spPr>
          <a:xfrm>
            <a:off x="685800" y="1143000"/>
            <a:ext cx="5486400" cy="3086100"/>
          </a:xfrm>
        </p:spPr>
        <p:txBody>
          <a:bodyPr/>
          <a:lstStyle/>
          <a:p>
            <a:endParaRPr lang="sv-SE"/>
          </a:p>
        </p:txBody>
      </p:sp>
      <p:sp>
        <p:nvSpPr>
          <p:cNvPr id="3" name="Notes Placeholder 2">
            <a:extLst>
              <a:ext uri="{FF2B5EF4-FFF2-40B4-BE49-F238E27FC236}">
                <a16:creationId xmlns:a16="http://schemas.microsoft.com/office/drawing/2014/main" id="{51ADA099-93FE-05F3-0F23-91970CA4F4C8}"/>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66D88FB4-8388-EBCC-A7FE-CF4C3F4DC215}"/>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2999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464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4A3C1-429A-6EEF-27C2-E32B8594E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E5844-8C45-F2F6-869D-4C715AA2458E}"/>
              </a:ext>
            </a:extLst>
          </p:cNvPr>
          <p:cNvSpPr>
            <a:spLocks noGrp="1" noRot="1" noChangeAspect="1"/>
          </p:cNvSpPr>
          <p:nvPr>
            <p:ph type="sldImg"/>
          </p:nvPr>
        </p:nvSpPr>
        <p:spPr>
          <a:xfrm>
            <a:off x="685800" y="1143000"/>
            <a:ext cx="5486400" cy="3086100"/>
          </a:xfrm>
        </p:spPr>
        <p:txBody>
          <a:bodyPr/>
          <a:lstStyle/>
          <a:p>
            <a:endParaRPr lang="sv-SE"/>
          </a:p>
        </p:txBody>
      </p:sp>
      <p:sp>
        <p:nvSpPr>
          <p:cNvPr id="3" name="Notes Placeholder 2">
            <a:extLst>
              <a:ext uri="{FF2B5EF4-FFF2-40B4-BE49-F238E27FC236}">
                <a16:creationId xmlns:a16="http://schemas.microsoft.com/office/drawing/2014/main" id="{D5772CF2-1595-3D72-960F-AAC72F8EC377}"/>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D12DFBE2-C633-D73E-9A3A-01445B6B4F9D}"/>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137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C11C6-A1BF-BBE4-7AF8-0C1BFF95F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DA25E-696A-DA7E-0A52-54AC88218513}"/>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9CAB99B0-0D7F-F8B6-C2A8-F1DFEA120020}"/>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D9010327-DCE4-5671-F77B-4E43B0459825}"/>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08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FACD9-BAD6-3FFC-AA5E-F9248DFEC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99BA3-F6B1-BBB5-73D5-E2CCDE19073C}"/>
              </a:ext>
            </a:extLst>
          </p:cNvPr>
          <p:cNvSpPr>
            <a:spLocks noGrp="1" noRot="1" noChangeAspect="1"/>
          </p:cNvSpPr>
          <p:nvPr>
            <p:ph type="sldImg"/>
          </p:nvPr>
        </p:nvSpPr>
        <p:spPr>
          <a:xfrm>
            <a:off x="685800" y="1143000"/>
            <a:ext cx="5486400" cy="3086100"/>
          </a:xfrm>
        </p:spPr>
        <p:txBody>
          <a:bodyPr/>
          <a:lstStyle/>
          <a:p>
            <a:endParaRPr lang="sv-SE"/>
          </a:p>
        </p:txBody>
      </p:sp>
      <p:sp>
        <p:nvSpPr>
          <p:cNvPr id="3" name="Notes Placeholder 2">
            <a:extLst>
              <a:ext uri="{FF2B5EF4-FFF2-40B4-BE49-F238E27FC236}">
                <a16:creationId xmlns:a16="http://schemas.microsoft.com/office/drawing/2014/main" id="{829D8C24-A80E-9523-D46A-B6738A9057DF}"/>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4145ADBF-B48B-C5EE-2BCE-39E6BEF6B396}"/>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44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8D7A5-8237-EC30-2D10-2F412F754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2120C-4E1A-15D1-7456-147434BD8561}"/>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C802469F-980D-72BF-01A7-4252AADF7297}"/>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6079A7A5-286F-EBDB-73A4-EE216EE98CB6}"/>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45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2026-01-12</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7" name="Slide Number Placeholder 5"/>
          <p:cNvSpPr>
            <a:spLocks noGrp="1"/>
          </p:cNvSpPr>
          <p:nvPr>
            <p:ph type="sldNum" sz="quarter" idx="4"/>
          </p:nvPr>
        </p:nvSpPr>
        <p:spPr>
          <a:xfrm>
            <a:off x="250824" y="4880015"/>
            <a:ext cx="464195"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700" b="0" i="0" baseline="0">
                <a:latin typeface="Calibri" panose="020F0502020204030204" pitchFamily="34" charset="0"/>
                <a:cs typeface="Calibri" panose="020F0502020204030204" pitchFamily="34" charset="0"/>
              </a:defRPr>
            </a:lvl1pPr>
          </a:lstStyle>
          <a:p>
            <a:r>
              <a:rPr lang="sv-SE"/>
              <a:t>Rubrik</a:t>
            </a:r>
          </a:p>
        </p:txBody>
      </p:sp>
    </p:spTree>
    <p:extLst>
      <p:ext uri="{BB962C8B-B14F-4D97-AF65-F5344CB8AC3E}">
        <p14:creationId xmlns:p14="http://schemas.microsoft.com/office/powerpoint/2010/main" val="2641261591"/>
      </p:ext>
    </p:extLst>
  </p:cSld>
  <p:clrMapOvr>
    <a:masterClrMapping/>
  </p:clrMapOvr>
  <p:extLst>
    <p:ext uri="{DCECCB84-F9BA-43D5-87BE-67443E8EF086}">
      <p15:sldGuideLst xmlns:p15="http://schemas.microsoft.com/office/powerpoint/2012/main">
        <p15:guide id="1" pos="2880" userDrawn="1">
          <p15:clr>
            <a:srgbClr val="FBAE40"/>
          </p15:clr>
        </p15:guide>
        <p15:guide id="2" pos="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2026-01-12</a:t>
            </a:fld>
            <a:endParaRPr lang="en-US"/>
          </a:p>
        </p:txBody>
      </p:sp>
    </p:spTree>
    <p:extLst>
      <p:ext uri="{BB962C8B-B14F-4D97-AF65-F5344CB8AC3E}">
        <p14:creationId xmlns:p14="http://schemas.microsoft.com/office/powerpoint/2010/main" val="3184228750"/>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416A309-6F46-E043-A3A6-DA1F7BE51A62}"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50825" y="4867275"/>
            <a:ext cx="387348" cy="276225"/>
          </a:xfrm>
          <a:prstGeom prst="rect">
            <a:avLst/>
          </a:prstGeom>
        </p:spPr>
        <p:txBody>
          <a:bodyPr/>
          <a:lstStyle/>
          <a:p>
            <a:fld id="{1843D06C-2B69-264D-A711-E3F0DCC210E1}" type="slidenum">
              <a:rPr lang="en-US" smtClean="0"/>
              <a:t>‹#›</a:t>
            </a:fld>
            <a:endParaRPr lang="en-US"/>
          </a:p>
        </p:txBody>
      </p:sp>
    </p:spTree>
    <p:extLst>
      <p:ext uri="{BB962C8B-B14F-4D97-AF65-F5344CB8AC3E}">
        <p14:creationId xmlns:p14="http://schemas.microsoft.com/office/powerpoint/2010/main" val="2854281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2026-01-12</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7" name="Slide Number Placeholder 5"/>
          <p:cNvSpPr>
            <a:spLocks noGrp="1"/>
          </p:cNvSpPr>
          <p:nvPr>
            <p:ph type="sldNum" sz="quarter" idx="4"/>
          </p:nvPr>
        </p:nvSpPr>
        <p:spPr>
          <a:xfrm>
            <a:off x="250824" y="4880015"/>
            <a:ext cx="464195"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4218106069"/>
      </p:ext>
    </p:extLst>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2026-01-12</a:t>
            </a:fld>
            <a:endParaRPr lang="en-US"/>
          </a:p>
        </p:txBody>
      </p:sp>
      <p:sp>
        <p:nvSpPr>
          <p:cNvPr id="8"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74704537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54332"/>
            <a:ext cx="8653462" cy="3787468"/>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9" name="Platshållare för datum 2"/>
          <p:cNvSpPr>
            <a:spLocks noGrp="1"/>
          </p:cNvSpPr>
          <p:nvPr>
            <p:ph type="dt" sz="half" idx="10"/>
          </p:nvPr>
        </p:nvSpPr>
        <p:spPr>
          <a:xfrm>
            <a:off x="3986081" y="4880015"/>
            <a:ext cx="2133600" cy="270000"/>
          </a:xfrm>
          <a:prstGeom prst="rect">
            <a:avLst/>
          </a:prstGeom>
        </p:spPr>
        <p:txBody>
          <a:bodyPr anchor="ctr"/>
          <a:lstStyle>
            <a:lvl1pPr>
              <a:defRPr sz="975" b="0" i="0">
                <a:solidFill>
                  <a:schemeClr val="bg1"/>
                </a:solidFill>
                <a:latin typeface="Calibri Regular" charset="0"/>
                <a:cs typeface="Calibri Regular" charset="0"/>
              </a:defRPr>
            </a:lvl1pPr>
          </a:lstStyle>
          <a:p>
            <a:fld id="{710D1E09-9433-4EDE-8432-8CC8A69C2A5B}" type="datetime1">
              <a:rPr lang="sv-SE" smtClean="0"/>
              <a:pPr/>
              <a:t>2026-01-12</a:t>
            </a:fld>
            <a:endParaRPr lang="en-US"/>
          </a:p>
        </p:txBody>
      </p:sp>
      <p:sp>
        <p:nvSpPr>
          <p:cNvPr id="10"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410441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2026-01-12</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417180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2026-01-12</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31712757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617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50825" y="1491629"/>
            <a:ext cx="4216400" cy="3375645"/>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91630"/>
            <a:ext cx="4206874" cy="214208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7"/>
            <a:ext cx="4206874" cy="1026972"/>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0" y="0"/>
            <a:ext cx="9143999"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50825" y="954333"/>
            <a:ext cx="4321176" cy="537297"/>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Tree>
    <p:extLst>
      <p:ext uri="{BB962C8B-B14F-4D97-AF65-F5344CB8AC3E}">
        <p14:creationId xmlns:p14="http://schemas.microsoft.com/office/powerpoint/2010/main" val="166508524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Innehåll">
    <p:spTree>
      <p:nvGrpSpPr>
        <p:cNvPr id="1" name=""/>
        <p:cNvGrpSpPr/>
        <p:nvPr/>
      </p:nvGrpSpPr>
      <p:grpSpPr>
        <a:xfrm>
          <a:off x="0" y="0"/>
          <a:ext cx="0" cy="0"/>
          <a:chOff x="0" y="0"/>
          <a:chExt cx="0" cy="0"/>
        </a:xfrm>
      </p:grpSpPr>
      <p:sp>
        <p:nvSpPr>
          <p:cNvPr id="45" name="Platshållare för text 44"/>
          <p:cNvSpPr>
            <a:spLocks noGrp="1"/>
          </p:cNvSpPr>
          <p:nvPr>
            <p:ph type="body" sz="quarter" idx="11"/>
          </p:nvPr>
        </p:nvSpPr>
        <p:spPr>
          <a:xfrm>
            <a:off x="250825" y="987574"/>
            <a:ext cx="4307528" cy="3743452"/>
          </a:xfrm>
          <a:prstGeom prst="rect">
            <a:avLst/>
          </a:prstGeom>
        </p:spPr>
        <p:txBody>
          <a:bodyPr lIns="0"/>
          <a:lstStyle>
            <a:lvl1pPr marL="257175" indent="-257175">
              <a:buClr>
                <a:schemeClr val="accent6"/>
              </a:buClr>
              <a:buFont typeface="Wingdings" pitchFamily="2" charset="2"/>
              <a:buChar cha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50" name="Rubrik 1"/>
          <p:cNvSpPr>
            <a:spLocks noGrp="1"/>
          </p:cNvSpPr>
          <p:nvPr>
            <p:ph type="title" hasCustomPrompt="1"/>
          </p:nvPr>
        </p:nvSpPr>
        <p:spPr>
          <a:xfrm>
            <a:off x="0" y="0"/>
            <a:ext cx="9143999"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409052981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2026-01-12</a:t>
            </a:fld>
            <a:endParaRPr lang="en-US"/>
          </a:p>
        </p:txBody>
      </p:sp>
      <p:sp>
        <p:nvSpPr>
          <p:cNvPr id="8"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202437085"/>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om 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FC8519-0693-0D4A-B645-6CBA8FDF9D5C}"/>
              </a:ext>
            </a:extLst>
          </p:cNvPr>
          <p:cNvSpPr>
            <a:spLocks noGrp="1"/>
          </p:cNvSpPr>
          <p:nvPr>
            <p:ph type="title" hasCustomPrompt="1"/>
          </p:nvPr>
        </p:nvSpPr>
        <p:spPr>
          <a:xfrm>
            <a:off x="2215218" y="979146"/>
            <a:ext cx="4493127" cy="2431318"/>
          </a:xfrm>
          <a:prstGeom prst="rect">
            <a:avLst/>
          </a:prstGeom>
        </p:spPr>
        <p:txBody>
          <a:bodyPr lIns="324000" tIns="180000" rIns="180000" anchor="t" anchorCtr="0"/>
          <a:lstStyle>
            <a:lvl1pPr algn="l">
              <a:tabLst>
                <a:tab pos="133350" algn="l"/>
              </a:tabLst>
              <a:defRPr sz="2500" b="1" i="0" baseline="0">
                <a:solidFill>
                  <a:schemeClr val="bg1"/>
                </a:solidFill>
                <a:latin typeface="Calibri Regular" charset="0"/>
                <a:cs typeface="Calibri Regular" charset="0"/>
              </a:defRPr>
            </a:lvl1pPr>
          </a:lstStyle>
          <a:p>
            <a:r>
              <a:rPr lang="sv-SE"/>
              <a:t>Titel på rapporten</a:t>
            </a:r>
          </a:p>
        </p:txBody>
      </p:sp>
    </p:spTree>
    <p:extLst>
      <p:ext uri="{BB962C8B-B14F-4D97-AF65-F5344CB8AC3E}">
        <p14:creationId xmlns:p14="http://schemas.microsoft.com/office/powerpoint/2010/main" val="51677886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örstasidan">
    <p:spTree>
      <p:nvGrpSpPr>
        <p:cNvPr id="1" name=""/>
        <p:cNvGrpSpPr/>
        <p:nvPr/>
      </p:nvGrpSpPr>
      <p:grpSpPr>
        <a:xfrm>
          <a:off x="0" y="0"/>
          <a:ext cx="0" cy="0"/>
          <a:chOff x="0" y="0"/>
          <a:chExt cx="0" cy="0"/>
        </a:xfrm>
      </p:grpSpPr>
      <p:sp>
        <p:nvSpPr>
          <p:cNvPr id="13" name="Rectangle 12"/>
          <p:cNvSpPr/>
          <p:nvPr userDrawn="1"/>
        </p:nvSpPr>
        <p:spPr>
          <a:xfrm>
            <a:off x="3059907" y="0"/>
            <a:ext cx="6084093" cy="4867275"/>
          </a:xfrm>
          <a:prstGeom prst="rect">
            <a:avLst/>
          </a:prstGeom>
          <a:solidFill>
            <a:srgbClr val="D0E9E8"/>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3" name="Picture Placeholder 2"/>
          <p:cNvSpPr>
            <a:spLocks noGrp="1"/>
          </p:cNvSpPr>
          <p:nvPr>
            <p:ph type="pic" sz="quarter" idx="10"/>
          </p:nvPr>
        </p:nvSpPr>
        <p:spPr>
          <a:xfrm>
            <a:off x="3059113" y="0"/>
            <a:ext cx="6084887" cy="4867275"/>
          </a:xfrm>
          <a:prstGeom prst="rect">
            <a:avLst/>
          </a:prstGeom>
        </p:spPr>
        <p:txBody>
          <a:bodyPr/>
          <a:lstStyle>
            <a:lvl1pPr>
              <a:defRPr b="1">
                <a:latin typeface="Calibri" charset="0"/>
                <a:ea typeface="Calibri" charset="0"/>
                <a:cs typeface="Calibri" charset="0"/>
              </a:defRPr>
            </a:lvl1pPr>
          </a:lstStyle>
          <a:p>
            <a:pPr marL="257175" marR="0" lvl="0" indent="-257175" algn="l" defTabSz="342900" rtl="0" eaLnBrk="1" fontAlgn="auto" latinLnBrk="0" hangingPunct="1">
              <a:lnSpc>
                <a:spcPct val="100000"/>
              </a:lnSpc>
              <a:spcBef>
                <a:spcPct val="20000"/>
              </a:spcBef>
              <a:spcAft>
                <a:spcPts val="0"/>
              </a:spcAft>
              <a:buClrTx/>
              <a:buSzTx/>
              <a:buFont typeface="Arial"/>
              <a:buNone/>
              <a:tabLst/>
              <a:defRPr/>
            </a:pPr>
            <a:endParaRPr lang="sv-SE"/>
          </a:p>
          <a:p>
            <a:pPr marL="257175" marR="0" lvl="0" indent="-257175" algn="l" defTabSz="342900" rtl="0" eaLnBrk="1" fontAlgn="auto" latinLnBrk="0" hangingPunct="1">
              <a:lnSpc>
                <a:spcPct val="100000"/>
              </a:lnSpc>
              <a:spcBef>
                <a:spcPct val="20000"/>
              </a:spcBef>
              <a:spcAft>
                <a:spcPts val="0"/>
              </a:spcAft>
              <a:buClrTx/>
              <a:buSzTx/>
              <a:buFont typeface="Arial"/>
              <a:buNone/>
              <a:tabLst/>
              <a:defRPr/>
            </a:pPr>
            <a:endParaRPr lang="sv-SE"/>
          </a:p>
          <a:p>
            <a:pPr marL="257175" marR="0" lvl="0" indent="-257175" algn="l" defTabSz="342900" rtl="0" eaLnBrk="1" fontAlgn="auto" latinLnBrk="0" hangingPunct="1">
              <a:lnSpc>
                <a:spcPct val="100000"/>
              </a:lnSpc>
              <a:spcBef>
                <a:spcPct val="20000"/>
              </a:spcBef>
              <a:spcAft>
                <a:spcPts val="0"/>
              </a:spcAft>
              <a:buClrTx/>
              <a:buSzTx/>
              <a:buFont typeface="Arial"/>
              <a:buNone/>
              <a:tabLst/>
              <a:defRPr/>
            </a:pPr>
            <a:endParaRPr lang="sv-SE"/>
          </a:p>
          <a:p>
            <a:pPr marL="257175" marR="0" lvl="0" indent="-257175" algn="l" defTabSz="342900" rtl="0" eaLnBrk="1" fontAlgn="auto" latinLnBrk="0" hangingPunct="1">
              <a:lnSpc>
                <a:spcPct val="100000"/>
              </a:lnSpc>
              <a:spcBef>
                <a:spcPct val="20000"/>
              </a:spcBef>
              <a:spcAft>
                <a:spcPts val="0"/>
              </a:spcAft>
              <a:buClrTx/>
              <a:buSzTx/>
              <a:buFont typeface="Arial"/>
              <a:buNone/>
              <a:tabLst/>
              <a:defRPr/>
            </a:pPr>
            <a:r>
              <a:rPr lang="sv-SE"/>
              <a:t>	BILD</a:t>
            </a:r>
          </a:p>
        </p:txBody>
      </p:sp>
      <p:sp>
        <p:nvSpPr>
          <p:cNvPr id="14" name="Picture Placeholder 2"/>
          <p:cNvSpPr>
            <a:spLocks noGrp="1"/>
          </p:cNvSpPr>
          <p:nvPr>
            <p:ph type="pic" sz="quarter" idx="11"/>
          </p:nvPr>
        </p:nvSpPr>
        <p:spPr>
          <a:xfrm>
            <a:off x="253496" y="2662136"/>
            <a:ext cx="2544025" cy="1348550"/>
          </a:xfrm>
          <a:prstGeom prst="rect">
            <a:avLst/>
          </a:prstGeom>
        </p:spPr>
        <p:txBody>
          <a:bodyPr/>
          <a:lstStyle>
            <a:lvl1pPr>
              <a:defRPr b="1">
                <a:latin typeface="Calibri" charset="0"/>
                <a:ea typeface="Calibri" charset="0"/>
                <a:cs typeface="Calibri" charset="0"/>
              </a:defRPr>
            </a:lvl1pPr>
          </a:lstStyle>
          <a:p>
            <a:pPr marL="257175" marR="0" lvl="0" indent="-257175" algn="l" defTabSz="342900" rtl="0" eaLnBrk="1" fontAlgn="auto" latinLnBrk="0" hangingPunct="1">
              <a:lnSpc>
                <a:spcPct val="100000"/>
              </a:lnSpc>
              <a:spcBef>
                <a:spcPct val="20000"/>
              </a:spcBef>
              <a:spcAft>
                <a:spcPts val="0"/>
              </a:spcAft>
              <a:buClrTx/>
              <a:buSzTx/>
              <a:buFont typeface="Arial"/>
              <a:buNone/>
              <a:tabLst/>
              <a:defRPr/>
            </a:pPr>
            <a:endParaRPr lang="sv-SE"/>
          </a:p>
          <a:p>
            <a:pPr marL="257175" marR="0" lvl="0" indent="-257175" algn="l" defTabSz="342900" rtl="0" eaLnBrk="1" fontAlgn="auto" latinLnBrk="0" hangingPunct="1">
              <a:lnSpc>
                <a:spcPct val="100000"/>
              </a:lnSpc>
              <a:spcBef>
                <a:spcPct val="20000"/>
              </a:spcBef>
              <a:spcAft>
                <a:spcPts val="0"/>
              </a:spcAft>
              <a:buClrTx/>
              <a:buSzTx/>
              <a:buFont typeface="Arial"/>
              <a:buNone/>
              <a:tabLst/>
              <a:defRPr/>
            </a:pPr>
            <a:r>
              <a:rPr lang="sv-SE"/>
              <a:t>KUNDLOGGA</a:t>
            </a:r>
          </a:p>
        </p:txBody>
      </p:sp>
      <p:grpSp>
        <p:nvGrpSpPr>
          <p:cNvPr id="16" name="Group 15"/>
          <p:cNvGrpSpPr/>
          <p:nvPr userDrawn="1"/>
        </p:nvGrpSpPr>
        <p:grpSpPr>
          <a:xfrm>
            <a:off x="258143" y="4335322"/>
            <a:ext cx="2425837" cy="379286"/>
            <a:chOff x="266026" y="4335322"/>
            <a:chExt cx="2425837" cy="379286"/>
          </a:xfrm>
        </p:grpSpPr>
        <p:sp>
          <p:nvSpPr>
            <p:cNvPr id="18" name="Freeform: Shape 1">
              <a:extLst>
                <a:ext uri="{FF2B5EF4-FFF2-40B4-BE49-F238E27FC236}">
                  <a16:creationId xmlns:a16="http://schemas.microsoft.com/office/drawing/2014/main" id="{DD6FF84D-099C-4F4E-81B7-5C0977FF8DE2}"/>
                </a:ext>
              </a:extLst>
            </p:cNvPr>
            <p:cNvSpPr/>
            <p:nvPr/>
          </p:nvSpPr>
          <p:spPr>
            <a:xfrm>
              <a:off x="266026" y="4560988"/>
              <a:ext cx="137286" cy="139619"/>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9" name="Freeform: Shape 2">
              <a:extLst>
                <a:ext uri="{FF2B5EF4-FFF2-40B4-BE49-F238E27FC236}">
                  <a16:creationId xmlns:a16="http://schemas.microsoft.com/office/drawing/2014/main" id="{4AD2B506-02E4-4539-BCF1-180B06DB836F}"/>
                </a:ext>
              </a:extLst>
            </p:cNvPr>
            <p:cNvSpPr/>
            <p:nvPr/>
          </p:nvSpPr>
          <p:spPr>
            <a:xfrm>
              <a:off x="487219" y="4560988"/>
              <a:ext cx="137286" cy="139619"/>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0" name="Freeform: Shape 3">
              <a:extLst>
                <a:ext uri="{FF2B5EF4-FFF2-40B4-BE49-F238E27FC236}">
                  <a16:creationId xmlns:a16="http://schemas.microsoft.com/office/drawing/2014/main" id="{5E493D5C-32C1-4B09-BFE9-6ED62A58FC09}"/>
                </a:ext>
              </a:extLst>
            </p:cNvPr>
            <p:cNvSpPr/>
            <p:nvPr/>
          </p:nvSpPr>
          <p:spPr>
            <a:xfrm>
              <a:off x="266026" y="4342322"/>
              <a:ext cx="137286" cy="137286"/>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1" name="Freeform: Shape 4">
              <a:extLst>
                <a:ext uri="{FF2B5EF4-FFF2-40B4-BE49-F238E27FC236}">
                  <a16:creationId xmlns:a16="http://schemas.microsoft.com/office/drawing/2014/main" id="{41000666-0603-4308-9FFD-39FA02F08039}"/>
                </a:ext>
              </a:extLst>
            </p:cNvPr>
            <p:cNvSpPr/>
            <p:nvPr/>
          </p:nvSpPr>
          <p:spPr>
            <a:xfrm>
              <a:off x="487219" y="4342322"/>
              <a:ext cx="137286" cy="137286"/>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2" name="Freeform: Shape 5">
              <a:extLst>
                <a:ext uri="{FF2B5EF4-FFF2-40B4-BE49-F238E27FC236}">
                  <a16:creationId xmlns:a16="http://schemas.microsoft.com/office/drawing/2014/main" id="{F33F6556-FA8C-4A33-899D-8FD7AF903C42}"/>
                </a:ext>
              </a:extLst>
            </p:cNvPr>
            <p:cNvSpPr/>
            <p:nvPr/>
          </p:nvSpPr>
          <p:spPr>
            <a:xfrm>
              <a:off x="1141272" y="4335322"/>
              <a:ext cx="167718" cy="372286"/>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3" name="Freeform: Shape 6">
              <a:extLst>
                <a:ext uri="{FF2B5EF4-FFF2-40B4-BE49-F238E27FC236}">
                  <a16:creationId xmlns:a16="http://schemas.microsoft.com/office/drawing/2014/main" id="{C0C70935-4D0B-40E7-AD4C-21E7839A894C}"/>
                </a:ext>
              </a:extLst>
            </p:cNvPr>
            <p:cNvSpPr/>
            <p:nvPr/>
          </p:nvSpPr>
          <p:spPr>
            <a:xfrm>
              <a:off x="1360326" y="4335322"/>
              <a:ext cx="167524" cy="372286"/>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4" name="Freeform: Shape 7">
              <a:extLst>
                <a:ext uri="{FF2B5EF4-FFF2-40B4-BE49-F238E27FC236}">
                  <a16:creationId xmlns:a16="http://schemas.microsoft.com/office/drawing/2014/main" id="{E3DA2E8A-29F4-45EE-852B-03E8A7E0DA61}"/>
                </a:ext>
              </a:extLst>
            </p:cNvPr>
            <p:cNvSpPr/>
            <p:nvPr/>
          </p:nvSpPr>
          <p:spPr>
            <a:xfrm>
              <a:off x="694509" y="4337655"/>
              <a:ext cx="193095" cy="362952"/>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5" name="Freeform: Shape 8">
              <a:extLst>
                <a:ext uri="{FF2B5EF4-FFF2-40B4-BE49-F238E27FC236}">
                  <a16:creationId xmlns:a16="http://schemas.microsoft.com/office/drawing/2014/main" id="{B9C19175-15C0-453E-8F1E-E59087EE3CC5}"/>
                </a:ext>
              </a:extLst>
            </p:cNvPr>
            <p:cNvSpPr/>
            <p:nvPr/>
          </p:nvSpPr>
          <p:spPr>
            <a:xfrm>
              <a:off x="934274" y="4337655"/>
              <a:ext cx="186191" cy="362952"/>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6" name="Freeform: Shape 9">
              <a:extLst>
                <a:ext uri="{FF2B5EF4-FFF2-40B4-BE49-F238E27FC236}">
                  <a16:creationId xmlns:a16="http://schemas.microsoft.com/office/drawing/2014/main" id="{044432AE-DC92-471D-9A6E-B5681ACB1CB3}"/>
                </a:ext>
              </a:extLst>
            </p:cNvPr>
            <p:cNvSpPr/>
            <p:nvPr/>
          </p:nvSpPr>
          <p:spPr>
            <a:xfrm>
              <a:off x="2177430" y="4342322"/>
              <a:ext cx="183858" cy="365285"/>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7" name="Freeform: Shape 10">
              <a:extLst>
                <a:ext uri="{FF2B5EF4-FFF2-40B4-BE49-F238E27FC236}">
                  <a16:creationId xmlns:a16="http://schemas.microsoft.com/office/drawing/2014/main" id="{6EBC2CD5-777C-4A7B-B7FC-0A22A694BF10}"/>
                </a:ext>
              </a:extLst>
            </p:cNvPr>
            <p:cNvSpPr/>
            <p:nvPr/>
          </p:nvSpPr>
          <p:spPr>
            <a:xfrm>
              <a:off x="1951667" y="4342322"/>
              <a:ext cx="183761" cy="365285"/>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9" name="Freeform: Shape 11">
              <a:extLst>
                <a:ext uri="{FF2B5EF4-FFF2-40B4-BE49-F238E27FC236}">
                  <a16:creationId xmlns:a16="http://schemas.microsoft.com/office/drawing/2014/main" id="{C399F9F3-42BE-4FB6-BC6B-E3A2BB448F1E}"/>
                </a:ext>
              </a:extLst>
            </p:cNvPr>
            <p:cNvSpPr/>
            <p:nvPr/>
          </p:nvSpPr>
          <p:spPr>
            <a:xfrm>
              <a:off x="2386956" y="4607560"/>
              <a:ext cx="116382" cy="107048"/>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0" name="Freeform: Shape 12">
              <a:extLst>
                <a:ext uri="{FF2B5EF4-FFF2-40B4-BE49-F238E27FC236}">
                  <a16:creationId xmlns:a16="http://schemas.microsoft.com/office/drawing/2014/main" id="{45EA9122-6806-4732-9F35-EAAAA7F3B5F0}"/>
                </a:ext>
              </a:extLst>
            </p:cNvPr>
            <p:cNvSpPr/>
            <p:nvPr/>
          </p:nvSpPr>
          <p:spPr>
            <a:xfrm>
              <a:off x="2557008" y="4342322"/>
              <a:ext cx="111618" cy="90714"/>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1" name="Freeform: Shape 13">
              <a:extLst>
                <a:ext uri="{FF2B5EF4-FFF2-40B4-BE49-F238E27FC236}">
                  <a16:creationId xmlns:a16="http://schemas.microsoft.com/office/drawing/2014/main" id="{7C78FB5C-5568-4FFE-9A62-B56058822EC9}"/>
                </a:ext>
              </a:extLst>
            </p:cNvPr>
            <p:cNvSpPr/>
            <p:nvPr/>
          </p:nvSpPr>
          <p:spPr>
            <a:xfrm>
              <a:off x="2391623" y="4342322"/>
              <a:ext cx="300240" cy="365674"/>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2" name="Freeform: Shape 14">
              <a:extLst>
                <a:ext uri="{FF2B5EF4-FFF2-40B4-BE49-F238E27FC236}">
                  <a16:creationId xmlns:a16="http://schemas.microsoft.com/office/drawing/2014/main" id="{EEC00EBF-62E4-4FAE-80DC-B91EACBE436E}"/>
                </a:ext>
              </a:extLst>
            </p:cNvPr>
            <p:cNvSpPr/>
            <p:nvPr/>
          </p:nvSpPr>
          <p:spPr>
            <a:xfrm>
              <a:off x="1520850" y="4342322"/>
              <a:ext cx="405051" cy="358285"/>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
        <p:nvSpPr>
          <p:cNvPr id="37" name="Platshållare för text 44"/>
          <p:cNvSpPr>
            <a:spLocks noGrp="1"/>
          </p:cNvSpPr>
          <p:nvPr>
            <p:ph type="body" sz="quarter" idx="12" hasCustomPrompt="1"/>
          </p:nvPr>
        </p:nvSpPr>
        <p:spPr>
          <a:xfrm>
            <a:off x="0" y="1342451"/>
            <a:ext cx="3059113" cy="988049"/>
          </a:xfrm>
          <a:prstGeom prst="rect">
            <a:avLst/>
          </a:prstGeom>
        </p:spPr>
        <p:txBody>
          <a:bodyPr lIns="251999" tIns="162000" rIns="251999"/>
          <a:lstStyle>
            <a:lvl1pPr marL="0" indent="0">
              <a:buFontTx/>
              <a:buNone/>
              <a:defRPr sz="1100" b="0" i="0">
                <a:latin typeface="Calibri Regular" charset="0"/>
                <a:cs typeface="Calibri Regular" charset="0"/>
              </a:defRPr>
            </a:lvl1pPr>
            <a:lvl2pPr>
              <a:defRPr sz="1050" b="0" i="0">
                <a:latin typeface="Calibri Regular" charset="0"/>
                <a:cs typeface="Calibri Regular" charset="0"/>
              </a:defRPr>
            </a:lvl2pPr>
          </a:lstStyle>
          <a:p>
            <a:pPr marL="0" indent="0">
              <a:buNone/>
            </a:pPr>
            <a:r>
              <a:rPr lang="sv-SE" sz="1125">
                <a:latin typeface="Calibri" charset="0"/>
                <a:ea typeface="Calibri" charset="0"/>
                <a:cs typeface="Calibri" charset="0"/>
              </a:rPr>
              <a:t>Kontakt: </a:t>
            </a:r>
            <a:r>
              <a:rPr lang="sv-SE" sz="1125" err="1">
                <a:latin typeface="Calibri" charset="0"/>
                <a:ea typeface="Calibri" charset="0"/>
                <a:cs typeface="Calibri" charset="0"/>
              </a:rPr>
              <a:t>xxxx</a:t>
            </a:r>
            <a:r>
              <a:rPr lang="sv-SE" sz="1125">
                <a:latin typeface="Calibri" charset="0"/>
                <a:ea typeface="Calibri" charset="0"/>
                <a:cs typeface="Calibri" charset="0"/>
              </a:rPr>
              <a:t> </a:t>
            </a:r>
            <a:r>
              <a:rPr lang="sv-SE" sz="1125" err="1">
                <a:latin typeface="Calibri" charset="0"/>
                <a:ea typeface="Calibri" charset="0"/>
                <a:cs typeface="Calibri" charset="0"/>
              </a:rPr>
              <a:t>xxxxx</a:t>
            </a:r>
            <a:endParaRPr lang="sv-SE" sz="1125">
              <a:latin typeface="Calibri" charset="0"/>
              <a:ea typeface="Calibri" charset="0"/>
              <a:cs typeface="Calibri" charset="0"/>
            </a:endParaRPr>
          </a:p>
          <a:p>
            <a:pPr marL="0" indent="0">
              <a:buNone/>
            </a:pPr>
            <a:r>
              <a:rPr lang="sv-SE" sz="1125">
                <a:latin typeface="Calibri" charset="0"/>
                <a:ea typeface="Calibri" charset="0"/>
                <a:cs typeface="Calibri" charset="0"/>
              </a:rPr>
              <a:t>Kontakt på </a:t>
            </a:r>
            <a:r>
              <a:rPr lang="sv-SE" sz="1125" err="1">
                <a:latin typeface="Calibri" charset="0"/>
                <a:ea typeface="Calibri" charset="0"/>
                <a:cs typeface="Calibri" charset="0"/>
              </a:rPr>
              <a:t>Novus</a:t>
            </a:r>
            <a:r>
              <a:rPr lang="sv-SE" sz="1125">
                <a:latin typeface="Calibri" charset="0"/>
                <a:ea typeface="Calibri" charset="0"/>
                <a:cs typeface="Calibri" charset="0"/>
              </a:rPr>
              <a:t>: </a:t>
            </a:r>
            <a:r>
              <a:rPr lang="sv-SE" sz="1125" err="1">
                <a:latin typeface="Calibri" charset="0"/>
                <a:ea typeface="Calibri" charset="0"/>
                <a:cs typeface="Calibri" charset="0"/>
              </a:rPr>
              <a:t>xxxx</a:t>
            </a:r>
            <a:r>
              <a:rPr lang="sv-SE" sz="1125">
                <a:latin typeface="Calibri" charset="0"/>
                <a:ea typeface="Calibri" charset="0"/>
                <a:cs typeface="Calibri" charset="0"/>
              </a:rPr>
              <a:t> </a:t>
            </a:r>
            <a:r>
              <a:rPr lang="sv-SE" sz="1125" err="1">
                <a:latin typeface="Calibri" charset="0"/>
                <a:ea typeface="Calibri" charset="0"/>
                <a:cs typeface="Calibri" charset="0"/>
              </a:rPr>
              <a:t>xxxxx</a:t>
            </a:r>
            <a:endParaRPr lang="sv-SE" sz="1125">
              <a:latin typeface="Calibri" charset="0"/>
              <a:ea typeface="Calibri" charset="0"/>
              <a:cs typeface="Calibri" charset="0"/>
            </a:endParaRPr>
          </a:p>
          <a:p>
            <a:pPr marL="0" indent="0">
              <a:buNone/>
            </a:pPr>
            <a:r>
              <a:rPr lang="sv-SE" sz="1125">
                <a:latin typeface="Calibri" charset="0"/>
                <a:ea typeface="Calibri" charset="0"/>
                <a:cs typeface="Calibri" charset="0"/>
              </a:rPr>
              <a:t>Datum: xx xxx </a:t>
            </a:r>
            <a:r>
              <a:rPr lang="sv-SE" sz="1125" err="1">
                <a:latin typeface="Calibri" charset="0"/>
                <a:ea typeface="Calibri" charset="0"/>
                <a:cs typeface="Calibri" charset="0"/>
              </a:rPr>
              <a:t>xxxx</a:t>
            </a:r>
            <a:endParaRPr lang="sv-SE" sz="1125">
              <a:latin typeface="Calibri" charset="0"/>
              <a:ea typeface="Calibri" charset="0"/>
              <a:cs typeface="Calibri" charset="0"/>
            </a:endParaRPr>
          </a:p>
        </p:txBody>
      </p:sp>
      <p:sp>
        <p:nvSpPr>
          <p:cNvPr id="33" name="Rubrik 1">
            <a:extLst>
              <a:ext uri="{FF2B5EF4-FFF2-40B4-BE49-F238E27FC236}">
                <a16:creationId xmlns:a16="http://schemas.microsoft.com/office/drawing/2014/main" id="{618B67AD-516E-904B-A2BD-9CE8842B60EE}"/>
              </a:ext>
            </a:extLst>
          </p:cNvPr>
          <p:cNvSpPr>
            <a:spLocks noGrp="1"/>
          </p:cNvSpPr>
          <p:nvPr>
            <p:ph type="title" hasCustomPrompt="1"/>
          </p:nvPr>
        </p:nvSpPr>
        <p:spPr>
          <a:xfrm>
            <a:off x="0" y="0"/>
            <a:ext cx="3059113" cy="943838"/>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Rapportnamn text, text, text</a:t>
            </a:r>
          </a:p>
        </p:txBody>
      </p:sp>
    </p:spTree>
    <p:extLst>
      <p:ext uri="{BB962C8B-B14F-4D97-AF65-F5344CB8AC3E}">
        <p14:creationId xmlns:p14="http://schemas.microsoft.com/office/powerpoint/2010/main" val="365839792"/>
      </p:ext>
    </p:extLst>
  </p:cSld>
  <p:clrMapOvr>
    <a:masterClrMapping/>
  </p:clrMapOvr>
  <p:extLst>
    <p:ext uri="{DCECCB84-F9BA-43D5-87BE-67443E8EF086}">
      <p15:sldGuideLst xmlns:p15="http://schemas.microsoft.com/office/powerpoint/2012/main">
        <p15:guide id="1" pos="3833">
          <p15:clr>
            <a:srgbClr val="FBAE40"/>
          </p15:clr>
        </p15:guide>
        <p15:guide id="2" pos="1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kgrund &amp; Genomförande">
    <p:spTree>
      <p:nvGrpSpPr>
        <p:cNvPr id="1" name=""/>
        <p:cNvGrpSpPr/>
        <p:nvPr/>
      </p:nvGrpSpPr>
      <p:grpSpPr>
        <a:xfrm>
          <a:off x="0" y="0"/>
          <a:ext cx="0" cy="0"/>
          <a:chOff x="0" y="0"/>
          <a:chExt cx="0" cy="0"/>
        </a:xfrm>
      </p:grpSpPr>
      <p:sp>
        <p:nvSpPr>
          <p:cNvPr id="33" name="Platshållare för text 3">
            <a:extLst>
              <a:ext uri="{FF2B5EF4-FFF2-40B4-BE49-F238E27FC236}">
                <a16:creationId xmlns:a16="http://schemas.microsoft.com/office/drawing/2014/main" id="{70049244-7648-A347-8371-31070C0A2AA1}"/>
              </a:ext>
            </a:extLst>
          </p:cNvPr>
          <p:cNvSpPr>
            <a:spLocks noGrp="1"/>
          </p:cNvSpPr>
          <p:nvPr>
            <p:ph type="body" sz="quarter" idx="28" hasCustomPrompt="1"/>
          </p:nvPr>
        </p:nvSpPr>
        <p:spPr>
          <a:xfrm>
            <a:off x="6101310" y="2483343"/>
            <a:ext cx="2783602" cy="2219286"/>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26" name="Platshållare för text 3">
            <a:extLst>
              <a:ext uri="{FF2B5EF4-FFF2-40B4-BE49-F238E27FC236}">
                <a16:creationId xmlns:a16="http://schemas.microsoft.com/office/drawing/2014/main" id="{7FD9527B-BCF4-2149-91BC-23F59B1E344A}"/>
              </a:ext>
            </a:extLst>
          </p:cNvPr>
          <p:cNvSpPr>
            <a:spLocks noGrp="1"/>
          </p:cNvSpPr>
          <p:nvPr>
            <p:ph type="body" sz="quarter" idx="26" hasCustomPrompt="1"/>
          </p:nvPr>
        </p:nvSpPr>
        <p:spPr>
          <a:xfrm>
            <a:off x="272843" y="2483344"/>
            <a:ext cx="2783603" cy="2219286"/>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20" name="Platshållare för text 3">
            <a:extLst>
              <a:ext uri="{FF2B5EF4-FFF2-40B4-BE49-F238E27FC236}">
                <a16:creationId xmlns:a16="http://schemas.microsoft.com/office/drawing/2014/main" id="{76DE00FE-BCCD-F346-8D9D-698D52E389DD}"/>
              </a:ext>
            </a:extLst>
          </p:cNvPr>
          <p:cNvSpPr>
            <a:spLocks noGrp="1"/>
          </p:cNvSpPr>
          <p:nvPr>
            <p:ph type="body" sz="quarter" idx="25" hasCustomPrompt="1"/>
          </p:nvPr>
        </p:nvSpPr>
        <p:spPr>
          <a:xfrm>
            <a:off x="6101310" y="1051615"/>
            <a:ext cx="2784289" cy="1304235"/>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19" name="Platshållare för text 3">
            <a:extLst>
              <a:ext uri="{FF2B5EF4-FFF2-40B4-BE49-F238E27FC236}">
                <a16:creationId xmlns:a16="http://schemas.microsoft.com/office/drawing/2014/main" id="{E45C9E82-F256-B64B-BB43-F74BE37655F7}"/>
              </a:ext>
            </a:extLst>
          </p:cNvPr>
          <p:cNvSpPr>
            <a:spLocks noGrp="1"/>
          </p:cNvSpPr>
          <p:nvPr>
            <p:ph type="body" sz="quarter" idx="24" hasCustomPrompt="1"/>
          </p:nvPr>
        </p:nvSpPr>
        <p:spPr>
          <a:xfrm>
            <a:off x="3171185" y="1051614"/>
            <a:ext cx="2783602" cy="3651015"/>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8" name="Rubrik 1"/>
          <p:cNvSpPr>
            <a:spLocks noGrp="1"/>
          </p:cNvSpPr>
          <p:nvPr>
            <p:ph type="title" hasCustomPrompt="1"/>
          </p:nvPr>
        </p:nvSpPr>
        <p:spPr>
          <a:xfrm>
            <a:off x="0" y="0"/>
            <a:ext cx="9144000"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att ha med strecket under den här texten</a:t>
            </a:r>
          </a:p>
        </p:txBody>
      </p:sp>
      <p:sp>
        <p:nvSpPr>
          <p:cNvPr id="17" name="Platshållare för text 3">
            <a:extLst>
              <a:ext uri="{FF2B5EF4-FFF2-40B4-BE49-F238E27FC236}">
                <a16:creationId xmlns:a16="http://schemas.microsoft.com/office/drawing/2014/main" id="{CB0E7995-C574-3847-AB3E-F8D39B831284}"/>
              </a:ext>
            </a:extLst>
          </p:cNvPr>
          <p:cNvSpPr>
            <a:spLocks noGrp="1"/>
          </p:cNvSpPr>
          <p:nvPr>
            <p:ph type="body" sz="quarter" idx="23" hasCustomPrompt="1"/>
          </p:nvPr>
        </p:nvSpPr>
        <p:spPr>
          <a:xfrm>
            <a:off x="251222" y="1051614"/>
            <a:ext cx="2805224" cy="1304236"/>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Tree>
    <p:extLst>
      <p:ext uri="{BB962C8B-B14F-4D97-AF65-F5344CB8AC3E}">
        <p14:creationId xmlns:p14="http://schemas.microsoft.com/office/powerpoint/2010/main" val="1651704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fält - diagram vänster">
    <p:spTree>
      <p:nvGrpSpPr>
        <p:cNvPr id="1" name=""/>
        <p:cNvGrpSpPr/>
        <p:nvPr/>
      </p:nvGrpSpPr>
      <p:grpSpPr>
        <a:xfrm>
          <a:off x="0" y="0"/>
          <a:ext cx="0" cy="0"/>
          <a:chOff x="0" y="0"/>
          <a:chExt cx="0" cy="0"/>
        </a:xfrm>
      </p:grpSpPr>
      <p:sp>
        <p:nvSpPr>
          <p:cNvPr id="8" name="Platshållare för diagram 4"/>
          <p:cNvSpPr>
            <a:spLocks noGrp="1"/>
          </p:cNvSpPr>
          <p:nvPr>
            <p:ph type="chart" sz="quarter" idx="15"/>
          </p:nvPr>
        </p:nvSpPr>
        <p:spPr>
          <a:xfrm>
            <a:off x="250825" y="1484767"/>
            <a:ext cx="5833268" cy="3382507"/>
          </a:xfrm>
          <a:prstGeom prst="rect">
            <a:avLst/>
          </a:prstGeom>
        </p:spPr>
        <p:txBody>
          <a:bodyPr lIns="251999" rIns="251999"/>
          <a:lstStyle>
            <a:lvl1pPr marL="0" indent="0">
              <a:buNone/>
              <a:defRPr b="0" i="0">
                <a:latin typeface="Calibri Regular" charset="0"/>
                <a:cs typeface="Calibri Regular" charset="0"/>
              </a:defRPr>
            </a:lvl1pPr>
          </a:lstStyle>
          <a:p>
            <a:endParaRPr lang="sv-SE"/>
          </a:p>
        </p:txBody>
      </p:sp>
      <p:sp>
        <p:nvSpPr>
          <p:cNvPr id="10" name="Rectangle 9"/>
          <p:cNvSpPr/>
          <p:nvPr userDrawn="1"/>
        </p:nvSpPr>
        <p:spPr>
          <a:xfrm>
            <a:off x="6084094" y="0"/>
            <a:ext cx="3059905" cy="4873790"/>
          </a:xfrm>
          <a:prstGeom prst="rect">
            <a:avLst/>
          </a:prstGeom>
          <a:solidFill>
            <a:schemeClr val="bg2"/>
          </a:solidFill>
          <a:ln>
            <a:noFill/>
          </a:ln>
          <a:effectLst/>
        </p:spPr>
        <p:style>
          <a:lnRef idx="1">
            <a:schemeClr val="accent1"/>
          </a:lnRef>
          <a:fillRef idx="1001">
            <a:schemeClr val="lt1"/>
          </a:fillRef>
          <a:effectRef idx="2">
            <a:schemeClr val="accent1"/>
          </a:effectRef>
          <a:fontRef idx="minor">
            <a:schemeClr val="lt1"/>
          </a:fontRef>
        </p:style>
        <p:txBody>
          <a:bodyPr lIns="251999" tIns="46800" rIns="251999" bIns="360000" rtlCol="0" anchor="ctr"/>
          <a:lstStyle/>
          <a:p>
            <a:pPr algn="ctr"/>
            <a:endParaRPr lang="sv-SE" sz="1013">
              <a:solidFill>
                <a:schemeClr val="bg1"/>
              </a:solidFill>
            </a:endParaRPr>
          </a:p>
        </p:txBody>
      </p:sp>
      <p:sp>
        <p:nvSpPr>
          <p:cNvPr id="45" name="Platshållare för text 44"/>
          <p:cNvSpPr>
            <a:spLocks noGrp="1"/>
          </p:cNvSpPr>
          <p:nvPr>
            <p:ph type="body" sz="quarter" idx="11" hasCustomPrompt="1"/>
          </p:nvPr>
        </p:nvSpPr>
        <p:spPr>
          <a:xfrm>
            <a:off x="0" y="954437"/>
            <a:ext cx="6084093" cy="530331"/>
          </a:xfrm>
          <a:prstGeom prst="rect">
            <a:avLst/>
          </a:prstGeom>
        </p:spPr>
        <p:txBody>
          <a:bodyPr lIns="251999" tIns="162000" rIns="251999"/>
          <a:lstStyle>
            <a:lvl1pPr marL="0" indent="0">
              <a:buFontTx/>
              <a:buNone/>
              <a:defRPr sz="1050" b="0" i="0">
                <a:latin typeface="Calibri Regular" charset="0"/>
                <a:cs typeface="Calibri Regular" charset="0"/>
              </a:defRPr>
            </a:lvl1pPr>
            <a:lvl2pPr>
              <a:defRPr sz="1050" b="0" i="0">
                <a:latin typeface="Calibri Regular" charset="0"/>
                <a:cs typeface="Calibri Regular" charset="0"/>
              </a:defRPr>
            </a:lvl2pPr>
          </a:lstStyle>
          <a:p>
            <a:pPr lvl="0"/>
            <a:r>
              <a:rPr lang="sv-SE"/>
              <a:t>FRÅGA</a:t>
            </a:r>
            <a:r>
              <a:rPr lang="is-IS"/>
              <a:t>…</a:t>
            </a:r>
            <a:endParaRPr lang="sv-SE"/>
          </a:p>
        </p:txBody>
      </p:sp>
      <p:sp>
        <p:nvSpPr>
          <p:cNvPr id="50" name="Rubrik 1"/>
          <p:cNvSpPr>
            <a:spLocks noGrp="1"/>
          </p:cNvSpPr>
          <p:nvPr>
            <p:ph type="title" hasCustomPrompt="1"/>
          </p:nvPr>
        </p:nvSpPr>
        <p:spPr>
          <a:xfrm>
            <a:off x="0" y="0"/>
            <a:ext cx="6084093"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strecket här under</a:t>
            </a:r>
          </a:p>
        </p:txBody>
      </p:sp>
      <p:sp>
        <p:nvSpPr>
          <p:cNvPr id="17" name="Text Placeholder 16"/>
          <p:cNvSpPr>
            <a:spLocks noGrp="1"/>
          </p:cNvSpPr>
          <p:nvPr>
            <p:ph type="body" sz="quarter" idx="17"/>
          </p:nvPr>
        </p:nvSpPr>
        <p:spPr>
          <a:xfrm>
            <a:off x="6084888" y="0"/>
            <a:ext cx="3059112" cy="2100404"/>
          </a:xfrm>
          <a:prstGeom prst="rect">
            <a:avLst/>
          </a:prstGeom>
        </p:spPr>
        <p:txBody>
          <a:bodyPr lIns="251999" tIns="360000" rIns="251999" bIns="46800"/>
          <a:lstStyle>
            <a:lvl1pPr marL="0" indent="0">
              <a:buNone/>
              <a:defRPr sz="1100" b="1">
                <a:solidFill>
                  <a:schemeClr val="tx1"/>
                </a:solidFill>
                <a:latin typeface="+mn-lt"/>
              </a:defRPr>
            </a:lvl1pPr>
            <a:lvl2pPr marL="342900" indent="0">
              <a:buNone/>
              <a:defRPr sz="1000" b="0">
                <a:solidFill>
                  <a:schemeClr val="tx1"/>
                </a:solidFill>
                <a:latin typeface="+mn-lt"/>
              </a:defRPr>
            </a:lvl2pPr>
            <a:lvl3pPr marL="685800" indent="0">
              <a:buNone/>
              <a:defRPr sz="1000" b="0">
                <a:solidFill>
                  <a:schemeClr val="tx1"/>
                </a:solidFill>
                <a:latin typeface="+mn-lt"/>
              </a:defRPr>
            </a:lvl3pPr>
            <a:lvl4pPr marL="1028700" indent="0">
              <a:buNone/>
              <a:defRPr sz="1000" b="0">
                <a:solidFill>
                  <a:schemeClr val="tx1"/>
                </a:solidFill>
                <a:latin typeface="+mn-lt"/>
              </a:defRPr>
            </a:lvl4pPr>
            <a:lvl5pPr marL="1371600" indent="0">
              <a:buNone/>
              <a:defRPr sz="1000" b="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9" name="Platshållare för text 3">
            <a:extLst>
              <a:ext uri="{FF2B5EF4-FFF2-40B4-BE49-F238E27FC236}">
                <a16:creationId xmlns:a16="http://schemas.microsoft.com/office/drawing/2014/main" id="{AC05BBDB-1E24-C044-9864-E0BE58D48C57}"/>
              </a:ext>
            </a:extLst>
          </p:cNvPr>
          <p:cNvSpPr>
            <a:spLocks noGrp="1"/>
          </p:cNvSpPr>
          <p:nvPr>
            <p:ph type="body" sz="quarter" idx="22" hasCustomPrompt="1"/>
          </p:nvPr>
        </p:nvSpPr>
        <p:spPr>
          <a:xfrm>
            <a:off x="4572000" y="4552517"/>
            <a:ext cx="1512093" cy="299646"/>
          </a:xfrm>
          <a:prstGeom prst="rect">
            <a:avLst/>
          </a:prstGeom>
        </p:spPr>
        <p:txBody>
          <a:bodyPr lIns="90000" tIns="46800" rIns="90000" anchor="t" anchorCtr="0"/>
          <a:lstStyle>
            <a:lvl1pPr marL="0" indent="0">
              <a:buNone/>
              <a:defRPr sz="800" b="0">
                <a:solidFill>
                  <a:schemeClr val="bg1">
                    <a:lumMod val="75000"/>
                  </a:schemeClr>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BAS:</a:t>
            </a:r>
          </a:p>
        </p:txBody>
      </p:sp>
    </p:spTree>
    <p:extLst>
      <p:ext uri="{BB962C8B-B14F-4D97-AF65-F5344CB8AC3E}">
        <p14:creationId xmlns:p14="http://schemas.microsoft.com/office/powerpoint/2010/main" val="1757298279"/>
      </p:ext>
    </p:extLst>
  </p:cSld>
  <p:clrMapOvr>
    <a:masterClrMapping/>
  </p:clrMapOvr>
  <p:extLst>
    <p:ext uri="{DCECCB84-F9BA-43D5-87BE-67443E8EF086}">
      <p15:sldGuideLst xmlns:p15="http://schemas.microsoft.com/office/powerpoint/2012/main">
        <p15:guide id="1" pos="3833">
          <p15:clr>
            <a:srgbClr val="FBAE40"/>
          </p15:clr>
        </p15:guide>
        <p15:guide id="2" pos="15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vå fält - diagram höger">
    <p:spTree>
      <p:nvGrpSpPr>
        <p:cNvPr id="1" name=""/>
        <p:cNvGrpSpPr/>
        <p:nvPr/>
      </p:nvGrpSpPr>
      <p:grpSpPr>
        <a:xfrm>
          <a:off x="0" y="0"/>
          <a:ext cx="0" cy="0"/>
          <a:chOff x="0" y="0"/>
          <a:chExt cx="0" cy="0"/>
        </a:xfrm>
      </p:grpSpPr>
      <p:sp>
        <p:nvSpPr>
          <p:cNvPr id="20" name="Rectangle 19"/>
          <p:cNvSpPr/>
          <p:nvPr userDrawn="1"/>
        </p:nvSpPr>
        <p:spPr>
          <a:xfrm>
            <a:off x="4296697" y="-8797"/>
            <a:ext cx="4852156" cy="4876072"/>
          </a:xfrm>
          <a:prstGeom prst="rect">
            <a:avLst/>
          </a:prstGeom>
          <a:solidFill>
            <a:srgbClr val="D0E9E6">
              <a:alpha val="84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15" name="Platshållare för diagram 4"/>
          <p:cNvSpPr>
            <a:spLocks noGrp="1"/>
          </p:cNvSpPr>
          <p:nvPr>
            <p:ph type="chart" sz="quarter" idx="15"/>
          </p:nvPr>
        </p:nvSpPr>
        <p:spPr>
          <a:xfrm>
            <a:off x="4296698" y="0"/>
            <a:ext cx="4847302" cy="4695825"/>
          </a:xfrm>
          <a:prstGeom prst="rect">
            <a:avLst/>
          </a:prstGeom>
        </p:spPr>
        <p:txBody>
          <a:bodyPr lIns="251999" tIns="360000" rIns="251999"/>
          <a:lstStyle>
            <a:lvl1pPr marL="0" indent="0">
              <a:buNone/>
              <a:defRPr b="0" i="0">
                <a:latin typeface="Calibri Regular" charset="0"/>
                <a:cs typeface="Calibri Regular" charset="0"/>
              </a:defRPr>
            </a:lvl1pPr>
          </a:lstStyle>
          <a:p>
            <a:endParaRPr lang="sv-SE"/>
          </a:p>
        </p:txBody>
      </p:sp>
      <p:sp>
        <p:nvSpPr>
          <p:cNvPr id="16" name="Rubrik 1"/>
          <p:cNvSpPr>
            <a:spLocks noGrp="1"/>
          </p:cNvSpPr>
          <p:nvPr>
            <p:ph type="title" hasCustomPrompt="1"/>
          </p:nvPr>
        </p:nvSpPr>
        <p:spPr>
          <a:xfrm>
            <a:off x="1" y="0"/>
            <a:ext cx="4296696" cy="954331"/>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strecket här under</a:t>
            </a:r>
          </a:p>
        </p:txBody>
      </p:sp>
      <p:sp>
        <p:nvSpPr>
          <p:cNvPr id="17" name="Platshållare för text 44"/>
          <p:cNvSpPr>
            <a:spLocks noGrp="1"/>
          </p:cNvSpPr>
          <p:nvPr>
            <p:ph type="body" sz="quarter" idx="11" hasCustomPrompt="1"/>
          </p:nvPr>
        </p:nvSpPr>
        <p:spPr>
          <a:xfrm>
            <a:off x="1" y="1271203"/>
            <a:ext cx="4296696" cy="530437"/>
          </a:xfrm>
          <a:prstGeom prst="rect">
            <a:avLst/>
          </a:prstGeom>
        </p:spPr>
        <p:txBody>
          <a:bodyPr lIns="251999" tIns="162000" rIns="251999"/>
          <a:lstStyle>
            <a:lvl1pPr marL="0" indent="0">
              <a:buFontTx/>
              <a:buNone/>
              <a:defRPr sz="1050" b="0" i="0">
                <a:latin typeface="Calibri Regular" charset="0"/>
                <a:cs typeface="Calibri Regular" charset="0"/>
              </a:defRPr>
            </a:lvl1pPr>
            <a:lvl2pPr>
              <a:defRPr sz="1050" b="0" i="0">
                <a:latin typeface="Calibri Regular" charset="0"/>
                <a:cs typeface="Calibri Regular" charset="0"/>
              </a:defRPr>
            </a:lvl2pPr>
          </a:lstStyle>
          <a:p>
            <a:pPr lvl="0"/>
            <a:r>
              <a:rPr lang="sv-SE"/>
              <a:t>FRÅGA</a:t>
            </a:r>
            <a:r>
              <a:rPr lang="is-IS"/>
              <a:t>…</a:t>
            </a:r>
            <a:endParaRPr lang="sv-SE"/>
          </a:p>
        </p:txBody>
      </p:sp>
      <p:sp>
        <p:nvSpPr>
          <p:cNvPr id="9" name="Platshållare för text 3">
            <a:extLst>
              <a:ext uri="{FF2B5EF4-FFF2-40B4-BE49-F238E27FC236}">
                <a16:creationId xmlns:a16="http://schemas.microsoft.com/office/drawing/2014/main" id="{31F6CAAF-276E-5448-B290-F1116C89DC65}"/>
              </a:ext>
            </a:extLst>
          </p:cNvPr>
          <p:cNvSpPr>
            <a:spLocks noGrp="1"/>
          </p:cNvSpPr>
          <p:nvPr>
            <p:ph type="body" sz="quarter" idx="22" hasCustomPrompt="1"/>
          </p:nvPr>
        </p:nvSpPr>
        <p:spPr>
          <a:xfrm>
            <a:off x="7631906" y="4552517"/>
            <a:ext cx="1512093" cy="299646"/>
          </a:xfrm>
          <a:prstGeom prst="rect">
            <a:avLst/>
          </a:prstGeom>
        </p:spPr>
        <p:txBody>
          <a:bodyPr lIns="90000" tIns="46800" rIns="90000" anchor="t" anchorCtr="0"/>
          <a:lstStyle>
            <a:lvl1pPr marL="0" indent="0">
              <a:buNone/>
              <a:defRPr sz="800" b="0">
                <a:solidFill>
                  <a:schemeClr val="bg1">
                    <a:lumMod val="75000"/>
                  </a:schemeClr>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BAS:</a:t>
            </a:r>
          </a:p>
        </p:txBody>
      </p:sp>
    </p:spTree>
    <p:extLst>
      <p:ext uri="{BB962C8B-B14F-4D97-AF65-F5344CB8AC3E}">
        <p14:creationId xmlns:p14="http://schemas.microsoft.com/office/powerpoint/2010/main" val="1245998630"/>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fält - rubrik vänster tvåspalttext höger">
    <p:spTree>
      <p:nvGrpSpPr>
        <p:cNvPr id="1" name=""/>
        <p:cNvGrpSpPr/>
        <p:nvPr/>
      </p:nvGrpSpPr>
      <p:grpSpPr>
        <a:xfrm>
          <a:off x="0" y="0"/>
          <a:ext cx="0" cy="0"/>
          <a:chOff x="0" y="0"/>
          <a:chExt cx="0" cy="0"/>
        </a:xfrm>
      </p:grpSpPr>
      <p:sp>
        <p:nvSpPr>
          <p:cNvPr id="7" name="Rectangle 6"/>
          <p:cNvSpPr/>
          <p:nvPr userDrawn="1"/>
        </p:nvSpPr>
        <p:spPr>
          <a:xfrm>
            <a:off x="0" y="-3402"/>
            <a:ext cx="3068051" cy="4870677"/>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16" name="Rubrik 1"/>
          <p:cNvSpPr>
            <a:spLocks noGrp="1"/>
          </p:cNvSpPr>
          <p:nvPr>
            <p:ph type="title" hasCustomPrompt="1"/>
          </p:nvPr>
        </p:nvSpPr>
        <p:spPr>
          <a:xfrm>
            <a:off x="1" y="0"/>
            <a:ext cx="3059112" cy="954331"/>
          </a:xfrm>
          <a:prstGeom prst="rect">
            <a:avLst/>
          </a:prstGeom>
        </p:spPr>
        <p:txBody>
          <a:bodyPr lIns="251999" tIns="360000" rIns="251999" anchor="t" anchorCtr="0"/>
          <a:lstStyle>
            <a:lvl1pPr algn="l">
              <a:tabLst>
                <a:tab pos="133350" algn="l"/>
              </a:tabLst>
              <a:defRPr sz="2700" b="1" i="0" baseline="0">
                <a:solidFill>
                  <a:schemeClr val="bg1"/>
                </a:solidFill>
                <a:latin typeface="Calibri Regular" charset="0"/>
                <a:cs typeface="Calibri Regular" charset="0"/>
              </a:defRPr>
            </a:lvl1pPr>
          </a:lstStyle>
          <a:p>
            <a:r>
              <a:rPr lang="sv-SE"/>
              <a:t>Rubrik – glöm ej streck här under</a:t>
            </a:r>
          </a:p>
        </p:txBody>
      </p:sp>
      <p:sp>
        <p:nvSpPr>
          <p:cNvPr id="17" name="Platshållare för text 44"/>
          <p:cNvSpPr>
            <a:spLocks noGrp="1"/>
          </p:cNvSpPr>
          <p:nvPr>
            <p:ph type="body" sz="quarter" idx="11" hasCustomPrompt="1"/>
          </p:nvPr>
        </p:nvSpPr>
        <p:spPr>
          <a:xfrm>
            <a:off x="1" y="1331968"/>
            <a:ext cx="3059112" cy="530437"/>
          </a:xfrm>
          <a:prstGeom prst="rect">
            <a:avLst/>
          </a:prstGeom>
        </p:spPr>
        <p:txBody>
          <a:bodyPr lIns="251999" tIns="162000" rIns="251999"/>
          <a:lstStyle>
            <a:lvl1pPr marL="0" indent="0">
              <a:buFontTx/>
              <a:buNone/>
              <a:defRPr sz="1050" b="0" i="0">
                <a:solidFill>
                  <a:schemeClr val="bg1"/>
                </a:solidFill>
                <a:latin typeface="Calibri Regular" charset="0"/>
                <a:cs typeface="Calibri Regular" charset="0"/>
              </a:defRPr>
            </a:lvl1pPr>
            <a:lvl2pPr>
              <a:defRPr sz="1050" b="0" i="0">
                <a:latin typeface="Calibri Regular" charset="0"/>
                <a:cs typeface="Calibri Regular" charset="0"/>
              </a:defRPr>
            </a:lvl2pPr>
          </a:lstStyle>
          <a:p>
            <a:pPr lvl="0"/>
            <a:r>
              <a:rPr lang="sv-SE"/>
              <a:t>Brödtext</a:t>
            </a:r>
          </a:p>
        </p:txBody>
      </p:sp>
      <p:sp>
        <p:nvSpPr>
          <p:cNvPr id="8" name="Platshållare för text 44">
            <a:extLst>
              <a:ext uri="{FF2B5EF4-FFF2-40B4-BE49-F238E27FC236}">
                <a16:creationId xmlns:a16="http://schemas.microsoft.com/office/drawing/2014/main" id="{9145E170-8AD6-3348-AF83-9D7171B6C038}"/>
              </a:ext>
            </a:extLst>
          </p:cNvPr>
          <p:cNvSpPr>
            <a:spLocks noGrp="1"/>
          </p:cNvSpPr>
          <p:nvPr>
            <p:ph type="body" sz="quarter" idx="12" hasCustomPrompt="1"/>
          </p:nvPr>
        </p:nvSpPr>
        <p:spPr>
          <a:xfrm>
            <a:off x="3059112" y="1484768"/>
            <a:ext cx="6084887" cy="3382507"/>
          </a:xfrm>
          <a:prstGeom prst="rect">
            <a:avLst/>
          </a:prstGeom>
        </p:spPr>
        <p:txBody>
          <a:bodyPr lIns="251999" tIns="162000" rIns="251999" bIns="251999" numCol="2" spcCol="504000"/>
          <a:lstStyle>
            <a:lvl1pPr marL="0" indent="0" algn="l">
              <a:buFontTx/>
              <a:buNone/>
              <a:defRPr sz="1050" b="0" i="0">
                <a:solidFill>
                  <a:schemeClr val="tx1"/>
                </a:solidFill>
                <a:latin typeface="Calibri Regular" charset="0"/>
                <a:cs typeface="Calibri Regular" charset="0"/>
              </a:defRPr>
            </a:lvl1pPr>
            <a:lvl2pPr>
              <a:defRPr sz="1050" b="0" i="0">
                <a:latin typeface="Calibri Regular" charset="0"/>
                <a:cs typeface="Calibri Regular" charset="0"/>
              </a:defRPr>
            </a:lvl2pPr>
          </a:lstStyle>
          <a:p>
            <a:pPr marL="0" indent="0" algn="l">
              <a:buNone/>
            </a:pPr>
            <a:r>
              <a:rPr lang="sv-SE"/>
              <a:t>Brödtext två spalter</a:t>
            </a:r>
          </a:p>
        </p:txBody>
      </p:sp>
    </p:spTree>
    <p:extLst>
      <p:ext uri="{BB962C8B-B14F-4D97-AF65-F5344CB8AC3E}">
        <p14:creationId xmlns:p14="http://schemas.microsoft.com/office/powerpoint/2010/main" val="159612408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 fält - diagram i mitten">
    <p:spTree>
      <p:nvGrpSpPr>
        <p:cNvPr id="1" name=""/>
        <p:cNvGrpSpPr/>
        <p:nvPr/>
      </p:nvGrpSpPr>
      <p:grpSpPr>
        <a:xfrm>
          <a:off x="0" y="0"/>
          <a:ext cx="0" cy="0"/>
          <a:chOff x="0" y="0"/>
          <a:chExt cx="0" cy="0"/>
        </a:xfrm>
      </p:grpSpPr>
      <p:sp>
        <p:nvSpPr>
          <p:cNvPr id="17" name="Platshållare för text 3"/>
          <p:cNvSpPr>
            <a:spLocks noGrp="1"/>
          </p:cNvSpPr>
          <p:nvPr>
            <p:ph type="body" sz="quarter" idx="14" hasCustomPrompt="1"/>
          </p:nvPr>
        </p:nvSpPr>
        <p:spPr>
          <a:xfrm>
            <a:off x="1" y="2111197"/>
            <a:ext cx="3059112" cy="529861"/>
          </a:xfrm>
          <a:prstGeom prst="rect">
            <a:avLst/>
          </a:prstGeom>
        </p:spPr>
        <p:txBody>
          <a:bodyPr lIns="251999" tIns="162000" rIns="251999" anchor="t" anchorCtr="0"/>
          <a:lstStyle>
            <a:lvl1pPr marL="0" indent="0">
              <a:buNone/>
              <a:defRPr sz="1050" b="0">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FRÅGA</a:t>
            </a:r>
            <a:r>
              <a:rPr lang="is-IS"/>
              <a:t>…</a:t>
            </a:r>
            <a:endParaRPr lang="sv-SE"/>
          </a:p>
        </p:txBody>
      </p:sp>
      <p:sp>
        <p:nvSpPr>
          <p:cNvPr id="12" name="Platshållare för diagram 4"/>
          <p:cNvSpPr>
            <a:spLocks noGrp="1"/>
          </p:cNvSpPr>
          <p:nvPr>
            <p:ph type="chart" sz="quarter" idx="18"/>
          </p:nvPr>
        </p:nvSpPr>
        <p:spPr>
          <a:xfrm>
            <a:off x="3059114" y="0"/>
            <a:ext cx="3024980" cy="4852163"/>
          </a:xfrm>
          <a:prstGeom prst="rect">
            <a:avLst/>
          </a:prstGeom>
        </p:spPr>
        <p:txBody>
          <a:bodyPr lIns="251999" tIns="360000" rIns="251999"/>
          <a:lstStyle>
            <a:lvl1pPr marL="0" indent="0">
              <a:buNone/>
              <a:defRPr>
                <a:latin typeface="Arial" panose="020B0604020202020204" pitchFamily="34" charset="0"/>
                <a:cs typeface="Arial" panose="020B0604020202020204" pitchFamily="34" charset="0"/>
              </a:defRPr>
            </a:lvl1pPr>
          </a:lstStyle>
          <a:p>
            <a:endParaRPr lang="sv-SE"/>
          </a:p>
        </p:txBody>
      </p:sp>
      <p:sp>
        <p:nvSpPr>
          <p:cNvPr id="16" name="Rubrik 1"/>
          <p:cNvSpPr>
            <a:spLocks noGrp="1"/>
          </p:cNvSpPr>
          <p:nvPr>
            <p:ph type="title" hasCustomPrompt="1"/>
          </p:nvPr>
        </p:nvSpPr>
        <p:spPr>
          <a:xfrm>
            <a:off x="0" y="0"/>
            <a:ext cx="3059113"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att ha med strecket under den här texten</a:t>
            </a:r>
          </a:p>
        </p:txBody>
      </p:sp>
      <p:sp>
        <p:nvSpPr>
          <p:cNvPr id="19" name="Rectangle 18"/>
          <p:cNvSpPr/>
          <p:nvPr userDrawn="1"/>
        </p:nvSpPr>
        <p:spPr>
          <a:xfrm>
            <a:off x="6084094" y="0"/>
            <a:ext cx="3059905" cy="4873790"/>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t" anchorCtr="0"/>
          <a:lstStyle/>
          <a:p>
            <a:pPr algn="ctr"/>
            <a:endParaRPr lang="sv-SE" sz="1013"/>
          </a:p>
        </p:txBody>
      </p:sp>
      <p:sp>
        <p:nvSpPr>
          <p:cNvPr id="27" name="Platshållare för text 3"/>
          <p:cNvSpPr>
            <a:spLocks noGrp="1"/>
          </p:cNvSpPr>
          <p:nvPr>
            <p:ph type="body" sz="quarter" idx="19" hasCustomPrompt="1"/>
          </p:nvPr>
        </p:nvSpPr>
        <p:spPr>
          <a:xfrm>
            <a:off x="6084888" y="-6515"/>
            <a:ext cx="3059112" cy="4702340"/>
          </a:xfrm>
          <a:prstGeom prst="rect">
            <a:avLst/>
          </a:prstGeom>
        </p:spPr>
        <p:txBody>
          <a:bodyPr lIns="251999" tIns="360000" rIns="251999" anchor="t" anchorCtr="0"/>
          <a:lstStyle>
            <a:lvl1pPr marL="0" indent="0">
              <a:buNone/>
              <a:defRPr sz="1050" b="0">
                <a:solidFill>
                  <a:schemeClr val="bg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a:t>
            </a:r>
          </a:p>
        </p:txBody>
      </p:sp>
      <p:sp>
        <p:nvSpPr>
          <p:cNvPr id="9" name="Platshållare för text 3">
            <a:extLst>
              <a:ext uri="{FF2B5EF4-FFF2-40B4-BE49-F238E27FC236}">
                <a16:creationId xmlns:a16="http://schemas.microsoft.com/office/drawing/2014/main" id="{1C6A0EB9-CEE0-2342-B51E-E5399554D8EF}"/>
              </a:ext>
            </a:extLst>
          </p:cNvPr>
          <p:cNvSpPr>
            <a:spLocks noGrp="1"/>
          </p:cNvSpPr>
          <p:nvPr>
            <p:ph type="body" sz="quarter" idx="22" hasCustomPrompt="1"/>
          </p:nvPr>
        </p:nvSpPr>
        <p:spPr>
          <a:xfrm>
            <a:off x="4572000" y="4552517"/>
            <a:ext cx="1512093" cy="299646"/>
          </a:xfrm>
          <a:prstGeom prst="rect">
            <a:avLst/>
          </a:prstGeom>
        </p:spPr>
        <p:txBody>
          <a:bodyPr lIns="90000" tIns="46800" rIns="90000" anchor="t" anchorCtr="0"/>
          <a:lstStyle>
            <a:lvl1pPr marL="0" indent="0">
              <a:buNone/>
              <a:defRPr sz="800" b="0">
                <a:solidFill>
                  <a:schemeClr val="bg1">
                    <a:lumMod val="75000"/>
                  </a:schemeClr>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BAS:</a:t>
            </a:r>
          </a:p>
        </p:txBody>
      </p:sp>
    </p:spTree>
    <p:extLst>
      <p:ext uri="{BB962C8B-B14F-4D97-AF65-F5344CB8AC3E}">
        <p14:creationId xmlns:p14="http://schemas.microsoft.com/office/powerpoint/2010/main" val="891445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vå fält - diagram, text">
    <p:spTree>
      <p:nvGrpSpPr>
        <p:cNvPr id="1" name=""/>
        <p:cNvGrpSpPr/>
        <p:nvPr/>
      </p:nvGrpSpPr>
      <p:grpSpPr>
        <a:xfrm>
          <a:off x="0" y="0"/>
          <a:ext cx="0" cy="0"/>
          <a:chOff x="0" y="0"/>
          <a:chExt cx="0" cy="0"/>
        </a:xfrm>
      </p:grpSpPr>
      <p:sp>
        <p:nvSpPr>
          <p:cNvPr id="12" name="Platshållare för diagram 4"/>
          <p:cNvSpPr>
            <a:spLocks noGrp="1"/>
          </p:cNvSpPr>
          <p:nvPr>
            <p:ph type="chart" sz="quarter" idx="18"/>
          </p:nvPr>
        </p:nvSpPr>
        <p:spPr>
          <a:xfrm>
            <a:off x="1" y="1736184"/>
            <a:ext cx="6084888" cy="3131091"/>
          </a:xfrm>
          <a:prstGeom prst="rect">
            <a:avLst/>
          </a:prstGeom>
        </p:spPr>
        <p:txBody>
          <a:bodyPr lIns="251999" tIns="360000" rIns="251999"/>
          <a:lstStyle>
            <a:lvl1pPr marL="0" indent="0">
              <a:buNone/>
              <a:defRPr>
                <a:latin typeface="Arial" panose="020B0604020202020204" pitchFamily="34" charset="0"/>
                <a:cs typeface="Arial" panose="020B0604020202020204" pitchFamily="34" charset="0"/>
              </a:defRPr>
            </a:lvl1pPr>
          </a:lstStyle>
          <a:p>
            <a:endParaRPr lang="sv-SE"/>
          </a:p>
        </p:txBody>
      </p:sp>
      <p:sp>
        <p:nvSpPr>
          <p:cNvPr id="17" name="Platshållare för text 3"/>
          <p:cNvSpPr>
            <a:spLocks noGrp="1"/>
          </p:cNvSpPr>
          <p:nvPr>
            <p:ph type="body" sz="quarter" idx="14" hasCustomPrompt="1"/>
          </p:nvPr>
        </p:nvSpPr>
        <p:spPr>
          <a:xfrm>
            <a:off x="1" y="1279893"/>
            <a:ext cx="3059112" cy="529861"/>
          </a:xfrm>
          <a:prstGeom prst="rect">
            <a:avLst/>
          </a:prstGeom>
        </p:spPr>
        <p:txBody>
          <a:bodyPr lIns="251999" tIns="162000" rIns="251999" anchor="t" anchorCtr="0"/>
          <a:lstStyle>
            <a:lvl1pPr marL="0" indent="0">
              <a:buNone/>
              <a:defRPr sz="1050" b="0">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FRÅGA</a:t>
            </a:r>
            <a:r>
              <a:rPr lang="is-IS"/>
              <a:t>…</a:t>
            </a:r>
            <a:endParaRPr lang="sv-SE"/>
          </a:p>
        </p:txBody>
      </p:sp>
      <p:sp>
        <p:nvSpPr>
          <p:cNvPr id="16" name="Rubrik 1"/>
          <p:cNvSpPr>
            <a:spLocks noGrp="1"/>
          </p:cNvSpPr>
          <p:nvPr>
            <p:ph type="title" hasCustomPrompt="1"/>
          </p:nvPr>
        </p:nvSpPr>
        <p:spPr>
          <a:xfrm>
            <a:off x="0" y="0"/>
            <a:ext cx="6084093"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att ha med strecket under den här texten</a:t>
            </a:r>
          </a:p>
        </p:txBody>
      </p:sp>
      <p:sp>
        <p:nvSpPr>
          <p:cNvPr id="19" name="Rectangle 18"/>
          <p:cNvSpPr/>
          <p:nvPr userDrawn="1"/>
        </p:nvSpPr>
        <p:spPr>
          <a:xfrm>
            <a:off x="6084094" y="0"/>
            <a:ext cx="3059905" cy="4873790"/>
          </a:xfrm>
          <a:prstGeom prst="rect">
            <a:avLst/>
          </a:prstGeom>
          <a:solidFill>
            <a:srgbClr val="D0E9E6"/>
          </a:solidFill>
          <a:ln>
            <a:noFill/>
          </a:ln>
          <a:effectLst/>
        </p:spPr>
        <p:style>
          <a:lnRef idx="1">
            <a:schemeClr val="accent1"/>
          </a:lnRef>
          <a:fillRef idx="1001">
            <a:schemeClr val="lt1"/>
          </a:fillRef>
          <a:effectRef idx="2">
            <a:schemeClr val="accent1"/>
          </a:effectRef>
          <a:fontRef idx="minor">
            <a:schemeClr val="lt1"/>
          </a:fontRef>
        </p:style>
        <p:txBody>
          <a:bodyPr rtlCol="0" anchor="t" anchorCtr="0"/>
          <a:lstStyle/>
          <a:p>
            <a:pPr algn="ctr"/>
            <a:endParaRPr lang="sv-SE" sz="1013"/>
          </a:p>
        </p:txBody>
      </p:sp>
      <p:sp>
        <p:nvSpPr>
          <p:cNvPr id="27" name="Platshållare för text 3"/>
          <p:cNvSpPr>
            <a:spLocks noGrp="1"/>
          </p:cNvSpPr>
          <p:nvPr>
            <p:ph type="body" sz="quarter" idx="19"/>
          </p:nvPr>
        </p:nvSpPr>
        <p:spPr>
          <a:xfrm>
            <a:off x="6084888" y="-6515"/>
            <a:ext cx="3059112" cy="4702340"/>
          </a:xfrm>
          <a:prstGeom prst="rect">
            <a:avLst/>
          </a:prstGeom>
        </p:spPr>
        <p:txBody>
          <a:bodyPr lIns="251999" tIns="360000" rIns="251999" anchor="t" anchorCtr="0"/>
          <a:lstStyle>
            <a:lvl1pPr marL="0" indent="0">
              <a:buNone/>
              <a:defRPr sz="1050" b="0">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endParaRPr lang="sv-SE" sz="1050" b="1">
              <a:solidFill>
                <a:schemeClr val="tx1"/>
              </a:solidFill>
            </a:endParaRPr>
          </a:p>
          <a:p>
            <a:endParaRPr lang="sv-SE" sz="1050" b="1">
              <a:solidFill>
                <a:schemeClr val="tx1"/>
              </a:solidFill>
            </a:endParaRPr>
          </a:p>
          <a:p>
            <a:endParaRPr lang="sv-SE" sz="1050" b="1">
              <a:solidFill>
                <a:schemeClr val="tx1"/>
              </a:solidFill>
            </a:endParaRPr>
          </a:p>
          <a:p>
            <a:r>
              <a:rPr lang="sv-SE" sz="1050" b="1">
                <a:solidFill>
                  <a:schemeClr val="tx1"/>
                </a:solidFill>
              </a:rPr>
              <a:t>Signifikanta skillnader</a:t>
            </a:r>
            <a:endParaRPr lang="sv-SE" sz="1050">
              <a:solidFill>
                <a:schemeClr val="tx1"/>
              </a:solidFill>
            </a:endParaRPr>
          </a:p>
          <a:p>
            <a:r>
              <a:rPr lang="sv-SE" sz="1050">
                <a:solidFill>
                  <a:schemeClr val="tx1"/>
                </a:solidFill>
              </a:rPr>
              <a:t>Följande undergrupper svarar i högre grad följande: </a:t>
            </a:r>
          </a:p>
          <a:p>
            <a:pPr algn="ctr"/>
            <a:endParaRPr lang="sv-SE" sz="1050" b="1">
              <a:solidFill>
                <a:schemeClr val="tx1"/>
              </a:solidFill>
            </a:endParaRPr>
          </a:p>
          <a:p>
            <a:r>
              <a:rPr lang="sv-SE" sz="1050" b="1" err="1">
                <a:solidFill>
                  <a:schemeClr val="tx1"/>
                </a:solidFill>
              </a:rPr>
              <a:t>xxxxxxxxxxxx</a:t>
            </a:r>
            <a:r>
              <a:rPr lang="sv-SE" sz="1050" b="1">
                <a:solidFill>
                  <a:schemeClr val="tx1"/>
                </a:solidFill>
              </a:rPr>
              <a:t> (xx%)</a:t>
            </a:r>
          </a:p>
          <a:p>
            <a:pPr marL="171450" indent="-171450">
              <a:buFont typeface="Arial" panose="020B0604020202020204" pitchFamily="34" charset="0"/>
              <a:buChar char="•"/>
            </a:pPr>
            <a:r>
              <a:rPr lang="sv-SE" sz="1050" err="1">
                <a:solidFill>
                  <a:schemeClr val="tx1"/>
                </a:solidFill>
              </a:rPr>
              <a:t>Xxxxxxxxxxxx</a:t>
            </a:r>
            <a:r>
              <a:rPr lang="sv-SE" sz="1050">
                <a:solidFill>
                  <a:schemeClr val="tx1"/>
                </a:solidFill>
              </a:rPr>
              <a:t> (xx%)</a:t>
            </a:r>
          </a:p>
          <a:p>
            <a:endParaRPr lang="sv-SE" sz="1050" b="1">
              <a:solidFill>
                <a:schemeClr val="tx1"/>
              </a:solidFill>
            </a:endParaRPr>
          </a:p>
          <a:p>
            <a:r>
              <a:rPr lang="sv-SE" sz="1050" b="1" err="1">
                <a:solidFill>
                  <a:schemeClr val="tx1"/>
                </a:solidFill>
              </a:rPr>
              <a:t>xxxxxx</a:t>
            </a:r>
            <a:r>
              <a:rPr lang="sv-SE" sz="1050" b="1">
                <a:solidFill>
                  <a:schemeClr val="tx1"/>
                </a:solidFill>
              </a:rPr>
              <a:t> (xx%)</a:t>
            </a:r>
          </a:p>
          <a:p>
            <a:pPr marL="171450" indent="-171450">
              <a:buFont typeface="Arial" panose="020B0604020202020204" pitchFamily="34" charset="0"/>
              <a:buChar char="•"/>
            </a:pPr>
            <a:r>
              <a:rPr lang="sv-SE" sz="1050" err="1">
                <a:solidFill>
                  <a:schemeClr val="tx1"/>
                </a:solidFill>
              </a:rPr>
              <a:t>Xxxxxxxxxxxx</a:t>
            </a:r>
            <a:r>
              <a:rPr lang="sv-SE" sz="1050">
                <a:solidFill>
                  <a:schemeClr val="tx1"/>
                </a:solidFill>
              </a:rPr>
              <a:t> (xx%)</a:t>
            </a:r>
          </a:p>
          <a:p>
            <a:pPr marL="171450" indent="-171450">
              <a:buFont typeface="Arial" panose="020B0604020202020204" pitchFamily="34" charset="0"/>
              <a:buChar char="•"/>
            </a:pPr>
            <a:r>
              <a:rPr lang="sv-SE" sz="1050" err="1">
                <a:solidFill>
                  <a:schemeClr val="tx1"/>
                </a:solidFill>
              </a:rPr>
              <a:t>Xxxxxxxxxxxx</a:t>
            </a:r>
            <a:r>
              <a:rPr lang="sv-SE" sz="1050">
                <a:solidFill>
                  <a:schemeClr val="tx1"/>
                </a:solidFill>
              </a:rPr>
              <a:t> (xx%)</a:t>
            </a:r>
          </a:p>
          <a:p>
            <a:pPr marL="171450" indent="-171450">
              <a:buFont typeface="Arial" panose="020B0604020202020204" pitchFamily="34" charset="0"/>
              <a:buChar char="•"/>
            </a:pPr>
            <a:r>
              <a:rPr lang="sv-SE" sz="1050" err="1">
                <a:solidFill>
                  <a:schemeClr val="tx1"/>
                </a:solidFill>
              </a:rPr>
              <a:t>Xxxxxxxxxxxx</a:t>
            </a:r>
            <a:r>
              <a:rPr lang="sv-SE" sz="1050">
                <a:solidFill>
                  <a:schemeClr val="tx1"/>
                </a:solidFill>
              </a:rPr>
              <a:t> (xx%)</a:t>
            </a:r>
          </a:p>
          <a:p>
            <a:pPr marL="171450" indent="-171450">
              <a:buFont typeface="Arial" panose="020B0604020202020204" pitchFamily="34" charset="0"/>
              <a:buChar char="•"/>
            </a:pPr>
            <a:endParaRPr lang="sv-SE" sz="1050">
              <a:solidFill>
                <a:schemeClr val="tx1"/>
              </a:solidFill>
            </a:endParaRPr>
          </a:p>
          <a:p>
            <a:r>
              <a:rPr lang="sv-SE" sz="1050" b="1" err="1">
                <a:solidFill>
                  <a:schemeClr val="tx1"/>
                </a:solidFill>
              </a:rPr>
              <a:t>xxxxxx</a:t>
            </a:r>
            <a:r>
              <a:rPr lang="sv-SE" sz="1050" b="1">
                <a:solidFill>
                  <a:schemeClr val="tx1"/>
                </a:solidFill>
              </a:rPr>
              <a:t> (xx%)</a:t>
            </a:r>
          </a:p>
          <a:p>
            <a:pPr marL="171450" indent="-171450">
              <a:buFont typeface="Arial" panose="020B0604020202020204" pitchFamily="34" charset="0"/>
              <a:buChar char="•"/>
            </a:pPr>
            <a:r>
              <a:rPr lang="sv-SE" sz="1050" err="1">
                <a:solidFill>
                  <a:schemeClr val="tx1"/>
                </a:solidFill>
              </a:rPr>
              <a:t>Xxxxxxxxxxxx</a:t>
            </a:r>
            <a:r>
              <a:rPr lang="sv-SE" sz="1050">
                <a:solidFill>
                  <a:schemeClr val="tx1"/>
                </a:solidFill>
              </a:rPr>
              <a:t> (xx%)</a:t>
            </a:r>
          </a:p>
          <a:p>
            <a:pPr marL="171450" indent="-171450">
              <a:buFont typeface="Arial" panose="020B0604020202020204" pitchFamily="34" charset="0"/>
              <a:buChar char="•"/>
            </a:pPr>
            <a:endParaRPr lang="sv-SE" sz="1050">
              <a:solidFill>
                <a:schemeClr val="tx1"/>
              </a:solidFill>
            </a:endParaRPr>
          </a:p>
          <a:p>
            <a:r>
              <a:rPr lang="sv-SE" sz="1050" b="1" err="1">
                <a:solidFill>
                  <a:schemeClr val="tx1"/>
                </a:solidFill>
              </a:rPr>
              <a:t>xxxx</a:t>
            </a:r>
            <a:r>
              <a:rPr lang="sv-SE" sz="1050" b="1">
                <a:solidFill>
                  <a:schemeClr val="tx1"/>
                </a:solidFill>
              </a:rPr>
              <a:t> (xx%) </a:t>
            </a:r>
          </a:p>
          <a:p>
            <a:pPr marL="171450" indent="-171450">
              <a:buFont typeface="Arial" panose="020B0604020202020204" pitchFamily="34" charset="0"/>
              <a:buChar char="•"/>
            </a:pPr>
            <a:r>
              <a:rPr lang="sv-SE" sz="1050" err="1">
                <a:solidFill>
                  <a:schemeClr val="tx1"/>
                </a:solidFill>
              </a:rPr>
              <a:t>Xxxxxxxxxxxx</a:t>
            </a:r>
            <a:r>
              <a:rPr lang="sv-SE" sz="1050">
                <a:solidFill>
                  <a:schemeClr val="tx1"/>
                </a:solidFill>
              </a:rPr>
              <a:t> (xx%)</a:t>
            </a:r>
          </a:p>
        </p:txBody>
      </p:sp>
      <p:sp>
        <p:nvSpPr>
          <p:cNvPr id="15" name="Platshållare för text 3">
            <a:extLst>
              <a:ext uri="{FF2B5EF4-FFF2-40B4-BE49-F238E27FC236}">
                <a16:creationId xmlns:a16="http://schemas.microsoft.com/office/drawing/2014/main" id="{35C1666B-ECB1-C14F-8129-EECF9F09DCE7}"/>
              </a:ext>
            </a:extLst>
          </p:cNvPr>
          <p:cNvSpPr>
            <a:spLocks noGrp="1"/>
          </p:cNvSpPr>
          <p:nvPr>
            <p:ph type="body" sz="quarter" idx="22" hasCustomPrompt="1"/>
          </p:nvPr>
        </p:nvSpPr>
        <p:spPr>
          <a:xfrm>
            <a:off x="4572000" y="4552517"/>
            <a:ext cx="1512093" cy="299646"/>
          </a:xfrm>
          <a:prstGeom prst="rect">
            <a:avLst/>
          </a:prstGeom>
        </p:spPr>
        <p:txBody>
          <a:bodyPr lIns="90000" tIns="46800" rIns="90000" anchor="t" anchorCtr="0"/>
          <a:lstStyle>
            <a:lvl1pPr marL="0" indent="0">
              <a:buNone/>
              <a:defRPr sz="800" b="0">
                <a:solidFill>
                  <a:schemeClr val="bg1">
                    <a:lumMod val="75000"/>
                  </a:schemeClr>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BAS:</a:t>
            </a:r>
          </a:p>
        </p:txBody>
      </p:sp>
      <p:sp>
        <p:nvSpPr>
          <p:cNvPr id="18" name="Platshållare för text 3">
            <a:extLst>
              <a:ext uri="{FF2B5EF4-FFF2-40B4-BE49-F238E27FC236}">
                <a16:creationId xmlns:a16="http://schemas.microsoft.com/office/drawing/2014/main" id="{29612E10-0E2E-F346-9C3F-6656D4C75158}"/>
              </a:ext>
            </a:extLst>
          </p:cNvPr>
          <p:cNvSpPr>
            <a:spLocks noGrp="1"/>
          </p:cNvSpPr>
          <p:nvPr>
            <p:ph type="body" sz="quarter" idx="23" hasCustomPrompt="1"/>
          </p:nvPr>
        </p:nvSpPr>
        <p:spPr>
          <a:xfrm>
            <a:off x="4458359" y="3580989"/>
            <a:ext cx="1739374" cy="899562"/>
          </a:xfrm>
          <a:prstGeom prst="rect">
            <a:avLst/>
          </a:prstGeom>
          <a:solidFill>
            <a:schemeClr val="accent6"/>
          </a:solidFill>
        </p:spPr>
        <p:txBody>
          <a:bodyPr lIns="90000" tIns="90000" rIns="90000" anchor="t" anchorCtr="0"/>
          <a:lstStyle>
            <a:lvl1pPr marL="0" indent="0">
              <a:buNone/>
              <a:defRPr sz="1050" b="0">
                <a:solidFill>
                  <a:schemeClr val="bg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a:t>
            </a:r>
          </a:p>
        </p:txBody>
      </p:sp>
    </p:spTree>
    <p:extLst>
      <p:ext uri="{BB962C8B-B14F-4D97-AF65-F5344CB8AC3E}">
        <p14:creationId xmlns:p14="http://schemas.microsoft.com/office/powerpoint/2010/main" val="2347565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 fält">
    <p:spTree>
      <p:nvGrpSpPr>
        <p:cNvPr id="1" name=""/>
        <p:cNvGrpSpPr/>
        <p:nvPr/>
      </p:nvGrpSpPr>
      <p:grpSpPr>
        <a:xfrm>
          <a:off x="0" y="0"/>
          <a:ext cx="0" cy="0"/>
          <a:chOff x="0" y="0"/>
          <a:chExt cx="0" cy="0"/>
        </a:xfrm>
      </p:grpSpPr>
      <p:sp>
        <p:nvSpPr>
          <p:cNvPr id="19" name="Rectangle 18"/>
          <p:cNvSpPr/>
          <p:nvPr userDrawn="1"/>
        </p:nvSpPr>
        <p:spPr>
          <a:xfrm>
            <a:off x="6084094" y="0"/>
            <a:ext cx="3059905" cy="4873790"/>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t" anchorCtr="0"/>
          <a:lstStyle/>
          <a:p>
            <a:pPr algn="ctr"/>
            <a:endParaRPr lang="sv-SE" sz="1013"/>
          </a:p>
        </p:txBody>
      </p:sp>
      <p:sp>
        <p:nvSpPr>
          <p:cNvPr id="8" name="Rectangle 7"/>
          <p:cNvSpPr/>
          <p:nvPr userDrawn="1"/>
        </p:nvSpPr>
        <p:spPr>
          <a:xfrm>
            <a:off x="3059114" y="0"/>
            <a:ext cx="3024980" cy="4873790"/>
          </a:xfrm>
          <a:prstGeom prst="rect">
            <a:avLst/>
          </a:prstGeom>
          <a:solidFill>
            <a:schemeClr val="bg2"/>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sp>
        <p:nvSpPr>
          <p:cNvPr id="17" name="Platshållare för text 3"/>
          <p:cNvSpPr>
            <a:spLocks noGrp="1"/>
          </p:cNvSpPr>
          <p:nvPr>
            <p:ph type="body" sz="quarter" idx="14" hasCustomPrompt="1"/>
          </p:nvPr>
        </p:nvSpPr>
        <p:spPr>
          <a:xfrm>
            <a:off x="1" y="1642084"/>
            <a:ext cx="3059112" cy="529861"/>
          </a:xfrm>
          <a:prstGeom prst="rect">
            <a:avLst/>
          </a:prstGeom>
        </p:spPr>
        <p:txBody>
          <a:bodyPr lIns="251999" tIns="162000" rIns="251999" anchor="t" anchorCtr="0"/>
          <a:lstStyle>
            <a:lvl1pPr marL="0" indent="0">
              <a:buNone/>
              <a:defRPr sz="1050" b="0">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Text</a:t>
            </a:r>
            <a:r>
              <a:rPr lang="is-IS"/>
              <a:t>…</a:t>
            </a:r>
            <a:endParaRPr lang="sv-SE"/>
          </a:p>
        </p:txBody>
      </p:sp>
      <p:sp>
        <p:nvSpPr>
          <p:cNvPr id="16" name="Rubrik 1"/>
          <p:cNvSpPr>
            <a:spLocks noGrp="1"/>
          </p:cNvSpPr>
          <p:nvPr>
            <p:ph type="title" hasCustomPrompt="1"/>
          </p:nvPr>
        </p:nvSpPr>
        <p:spPr>
          <a:xfrm>
            <a:off x="0" y="0"/>
            <a:ext cx="3059113"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strecket under den här texten</a:t>
            </a:r>
          </a:p>
        </p:txBody>
      </p:sp>
      <p:sp>
        <p:nvSpPr>
          <p:cNvPr id="7" name="Platshållare för text 3">
            <a:extLst>
              <a:ext uri="{FF2B5EF4-FFF2-40B4-BE49-F238E27FC236}">
                <a16:creationId xmlns:a16="http://schemas.microsoft.com/office/drawing/2014/main" id="{4B6E2801-2E83-9246-8A18-9D110CB6D698}"/>
              </a:ext>
            </a:extLst>
          </p:cNvPr>
          <p:cNvSpPr>
            <a:spLocks noGrp="1"/>
          </p:cNvSpPr>
          <p:nvPr>
            <p:ph type="body" sz="quarter" idx="19" hasCustomPrompt="1"/>
          </p:nvPr>
        </p:nvSpPr>
        <p:spPr>
          <a:xfrm>
            <a:off x="6084888" y="-6515"/>
            <a:ext cx="3059112" cy="4702340"/>
          </a:xfrm>
          <a:prstGeom prst="rect">
            <a:avLst/>
          </a:prstGeom>
        </p:spPr>
        <p:txBody>
          <a:bodyPr lIns="251999" tIns="360000" rIns="251999" anchor="t" anchorCtr="0"/>
          <a:lstStyle>
            <a:lvl1pPr marL="0" indent="0">
              <a:buNone/>
              <a:defRPr sz="1050" b="0">
                <a:solidFill>
                  <a:schemeClr val="bg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a:t>
            </a:r>
          </a:p>
        </p:txBody>
      </p:sp>
      <p:sp>
        <p:nvSpPr>
          <p:cNvPr id="9" name="Platshållare för text 3">
            <a:extLst>
              <a:ext uri="{FF2B5EF4-FFF2-40B4-BE49-F238E27FC236}">
                <a16:creationId xmlns:a16="http://schemas.microsoft.com/office/drawing/2014/main" id="{81F34682-151D-AF4F-9D1F-FEF913C505DE}"/>
              </a:ext>
            </a:extLst>
          </p:cNvPr>
          <p:cNvSpPr>
            <a:spLocks noGrp="1"/>
          </p:cNvSpPr>
          <p:nvPr>
            <p:ph type="body" sz="quarter" idx="22" hasCustomPrompt="1"/>
          </p:nvPr>
        </p:nvSpPr>
        <p:spPr>
          <a:xfrm>
            <a:off x="4572000" y="4552517"/>
            <a:ext cx="1512093" cy="299646"/>
          </a:xfrm>
          <a:prstGeom prst="rect">
            <a:avLst/>
          </a:prstGeom>
        </p:spPr>
        <p:txBody>
          <a:bodyPr lIns="90000" tIns="46800" rIns="90000" anchor="t" anchorCtr="0"/>
          <a:lstStyle>
            <a:lvl1pPr marL="0" indent="0">
              <a:buNone/>
              <a:defRPr sz="800" b="0">
                <a:solidFill>
                  <a:schemeClr val="bg1">
                    <a:lumMod val="75000"/>
                  </a:schemeClr>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BAS:</a:t>
            </a:r>
          </a:p>
        </p:txBody>
      </p:sp>
    </p:spTree>
    <p:extLst>
      <p:ext uri="{BB962C8B-B14F-4D97-AF65-F5344CB8AC3E}">
        <p14:creationId xmlns:p14="http://schemas.microsoft.com/office/powerpoint/2010/main" val="1905915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re fält_utan bas">
    <p:spTree>
      <p:nvGrpSpPr>
        <p:cNvPr id="1" name=""/>
        <p:cNvGrpSpPr/>
        <p:nvPr/>
      </p:nvGrpSpPr>
      <p:grpSpPr>
        <a:xfrm>
          <a:off x="0" y="0"/>
          <a:ext cx="0" cy="0"/>
          <a:chOff x="0" y="0"/>
          <a:chExt cx="0" cy="0"/>
        </a:xfrm>
      </p:grpSpPr>
      <p:sp>
        <p:nvSpPr>
          <p:cNvPr id="19" name="Rectangle 18"/>
          <p:cNvSpPr/>
          <p:nvPr userDrawn="1"/>
        </p:nvSpPr>
        <p:spPr>
          <a:xfrm>
            <a:off x="6084094" y="0"/>
            <a:ext cx="3059905" cy="4873790"/>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t" anchorCtr="0"/>
          <a:lstStyle/>
          <a:p>
            <a:pPr algn="ctr"/>
            <a:endParaRPr lang="sv-SE" sz="1013"/>
          </a:p>
        </p:txBody>
      </p:sp>
      <p:sp>
        <p:nvSpPr>
          <p:cNvPr id="8" name="Rectangle 7"/>
          <p:cNvSpPr/>
          <p:nvPr userDrawn="1"/>
        </p:nvSpPr>
        <p:spPr>
          <a:xfrm>
            <a:off x="3059114" y="0"/>
            <a:ext cx="3024980" cy="4873790"/>
          </a:xfrm>
          <a:prstGeom prst="rect">
            <a:avLst/>
          </a:prstGeom>
          <a:solidFill>
            <a:schemeClr val="bg2"/>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sp>
        <p:nvSpPr>
          <p:cNvPr id="16" name="Rubrik 1"/>
          <p:cNvSpPr>
            <a:spLocks noGrp="1"/>
          </p:cNvSpPr>
          <p:nvPr>
            <p:ph type="title" hasCustomPrompt="1"/>
          </p:nvPr>
        </p:nvSpPr>
        <p:spPr>
          <a:xfrm>
            <a:off x="0" y="0"/>
            <a:ext cx="3059113"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strecket under den här texten</a:t>
            </a:r>
          </a:p>
        </p:txBody>
      </p:sp>
      <p:sp>
        <p:nvSpPr>
          <p:cNvPr id="7" name="Platshållare för text 3">
            <a:extLst>
              <a:ext uri="{FF2B5EF4-FFF2-40B4-BE49-F238E27FC236}">
                <a16:creationId xmlns:a16="http://schemas.microsoft.com/office/drawing/2014/main" id="{36691161-538B-3D47-9466-0D62808DBC05}"/>
              </a:ext>
            </a:extLst>
          </p:cNvPr>
          <p:cNvSpPr>
            <a:spLocks noGrp="1"/>
          </p:cNvSpPr>
          <p:nvPr>
            <p:ph type="body" sz="quarter" idx="19" hasCustomPrompt="1"/>
          </p:nvPr>
        </p:nvSpPr>
        <p:spPr>
          <a:xfrm>
            <a:off x="6084888" y="-6515"/>
            <a:ext cx="3059112" cy="4702340"/>
          </a:xfrm>
          <a:prstGeom prst="rect">
            <a:avLst/>
          </a:prstGeom>
        </p:spPr>
        <p:txBody>
          <a:bodyPr lIns="251999" tIns="360000" rIns="251999" anchor="t" anchorCtr="0"/>
          <a:lstStyle>
            <a:lvl1pPr marL="0" indent="0">
              <a:buNone/>
              <a:defRPr sz="1050" b="0">
                <a:solidFill>
                  <a:schemeClr val="bg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a:t>
            </a:r>
          </a:p>
        </p:txBody>
      </p:sp>
      <p:sp>
        <p:nvSpPr>
          <p:cNvPr id="9" name="Platshållare för text 3">
            <a:extLst>
              <a:ext uri="{FF2B5EF4-FFF2-40B4-BE49-F238E27FC236}">
                <a16:creationId xmlns:a16="http://schemas.microsoft.com/office/drawing/2014/main" id="{80B5649B-82EA-234F-9F0B-B3BB15D988AD}"/>
              </a:ext>
            </a:extLst>
          </p:cNvPr>
          <p:cNvSpPr>
            <a:spLocks noGrp="1"/>
          </p:cNvSpPr>
          <p:nvPr>
            <p:ph type="body" sz="quarter" idx="14" hasCustomPrompt="1"/>
          </p:nvPr>
        </p:nvSpPr>
        <p:spPr>
          <a:xfrm>
            <a:off x="1" y="1642084"/>
            <a:ext cx="3059112" cy="529861"/>
          </a:xfrm>
          <a:prstGeom prst="rect">
            <a:avLst/>
          </a:prstGeom>
        </p:spPr>
        <p:txBody>
          <a:bodyPr lIns="251999" tIns="162000" rIns="251999" anchor="t" anchorCtr="0"/>
          <a:lstStyle>
            <a:lvl1pPr marL="0" indent="0">
              <a:buNone/>
              <a:defRPr sz="1050" b="0">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Text</a:t>
            </a:r>
            <a:r>
              <a:rPr lang="is-IS"/>
              <a:t>…</a:t>
            </a:r>
            <a:endParaRPr lang="sv-SE"/>
          </a:p>
        </p:txBody>
      </p:sp>
    </p:spTree>
    <p:extLst>
      <p:ext uri="{BB962C8B-B14F-4D97-AF65-F5344CB8AC3E}">
        <p14:creationId xmlns:p14="http://schemas.microsoft.com/office/powerpoint/2010/main" val="227740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54332"/>
            <a:ext cx="8653462" cy="3787468"/>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700" b="0" i="0" baseline="0">
                <a:latin typeface="Calibri" panose="020F0502020204030204" pitchFamily="34" charset="0"/>
                <a:cs typeface="Calibri" panose="020F0502020204030204" pitchFamily="34" charset="0"/>
              </a:defRPr>
            </a:lvl1pPr>
          </a:lstStyle>
          <a:p>
            <a:r>
              <a:rPr lang="sv-SE"/>
              <a:t>Rubrik</a:t>
            </a:r>
          </a:p>
        </p:txBody>
      </p:sp>
      <p:sp>
        <p:nvSpPr>
          <p:cNvPr id="9" name="Platshållare för datum 2"/>
          <p:cNvSpPr>
            <a:spLocks noGrp="1"/>
          </p:cNvSpPr>
          <p:nvPr>
            <p:ph type="dt" sz="half" idx="10"/>
          </p:nvPr>
        </p:nvSpPr>
        <p:spPr>
          <a:xfrm>
            <a:off x="3986081" y="4880015"/>
            <a:ext cx="2133600" cy="270000"/>
          </a:xfrm>
          <a:prstGeom prst="rect">
            <a:avLst/>
          </a:prstGeom>
        </p:spPr>
        <p:txBody>
          <a:bodyPr anchor="ctr"/>
          <a:lstStyle>
            <a:lvl1pPr>
              <a:defRPr sz="975" b="0" i="0">
                <a:solidFill>
                  <a:schemeClr val="bg1"/>
                </a:solidFill>
                <a:latin typeface="Calibri Regular" charset="0"/>
                <a:cs typeface="Calibri Regular" charset="0"/>
              </a:defRPr>
            </a:lvl1pPr>
          </a:lstStyle>
          <a:p>
            <a:fld id="{710D1E09-9433-4EDE-8432-8CC8A69C2A5B}" type="datetime1">
              <a:rPr lang="sv-SE" smtClean="0"/>
              <a:pPr/>
              <a:t>2026-01-12</a:t>
            </a:fld>
            <a:endParaRPr lang="en-US"/>
          </a:p>
        </p:txBody>
      </p:sp>
      <p:sp>
        <p:nvSpPr>
          <p:cNvPr id="10"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544797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m sida med rubrik">
    <p:spTree>
      <p:nvGrpSpPr>
        <p:cNvPr id="1" name=""/>
        <p:cNvGrpSpPr/>
        <p:nvPr/>
      </p:nvGrpSpPr>
      <p:grpSpPr>
        <a:xfrm>
          <a:off x="0" y="0"/>
          <a:ext cx="0" cy="0"/>
          <a:chOff x="0" y="0"/>
          <a:chExt cx="0" cy="0"/>
        </a:xfrm>
      </p:grpSpPr>
      <p:sp>
        <p:nvSpPr>
          <p:cNvPr id="6" name="Rubrik 1"/>
          <p:cNvSpPr>
            <a:spLocks noGrp="1"/>
          </p:cNvSpPr>
          <p:nvPr>
            <p:ph type="title" hasCustomPrompt="1"/>
          </p:nvPr>
        </p:nvSpPr>
        <p:spPr>
          <a:xfrm>
            <a:off x="0" y="0"/>
            <a:ext cx="9144000"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att ha med strecket under den här texten</a:t>
            </a:r>
          </a:p>
        </p:txBody>
      </p:sp>
    </p:spTree>
    <p:extLst>
      <p:ext uri="{BB962C8B-B14F-4D97-AF65-F5344CB8AC3E}">
        <p14:creationId xmlns:p14="http://schemas.microsoft.com/office/powerpoint/2010/main" val="1033805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akgrund-dashboard">
    <p:spTree>
      <p:nvGrpSpPr>
        <p:cNvPr id="1" name=""/>
        <p:cNvGrpSpPr/>
        <p:nvPr/>
      </p:nvGrpSpPr>
      <p:grpSpPr>
        <a:xfrm>
          <a:off x="0" y="0"/>
          <a:ext cx="0" cy="0"/>
          <a:chOff x="0" y="0"/>
          <a:chExt cx="0" cy="0"/>
        </a:xfrm>
      </p:grpSpPr>
      <p:sp>
        <p:nvSpPr>
          <p:cNvPr id="33" name="Platshållare för text 3">
            <a:extLst>
              <a:ext uri="{FF2B5EF4-FFF2-40B4-BE49-F238E27FC236}">
                <a16:creationId xmlns:a16="http://schemas.microsoft.com/office/drawing/2014/main" id="{70049244-7648-A347-8371-31070C0A2AA1}"/>
              </a:ext>
            </a:extLst>
          </p:cNvPr>
          <p:cNvSpPr>
            <a:spLocks noGrp="1"/>
          </p:cNvSpPr>
          <p:nvPr>
            <p:ph type="body" sz="quarter" idx="28" hasCustomPrompt="1"/>
          </p:nvPr>
        </p:nvSpPr>
        <p:spPr>
          <a:xfrm>
            <a:off x="6171594" y="2865499"/>
            <a:ext cx="2713318" cy="1760822"/>
          </a:xfrm>
          <a:prstGeom prst="rect">
            <a:avLst/>
          </a:prstGeom>
          <a:solidFill>
            <a:srgbClr val="D0E9E6"/>
          </a:solidFill>
        </p:spPr>
        <p:txBody>
          <a:bodyPr lIns="144000" tIns="72000" rIns="144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32" name="Platshållare för text 3">
            <a:extLst>
              <a:ext uri="{FF2B5EF4-FFF2-40B4-BE49-F238E27FC236}">
                <a16:creationId xmlns:a16="http://schemas.microsoft.com/office/drawing/2014/main" id="{9D262CFB-55D3-DB4F-9193-9BA83C4B2C58}"/>
              </a:ext>
            </a:extLst>
          </p:cNvPr>
          <p:cNvSpPr>
            <a:spLocks noGrp="1"/>
          </p:cNvSpPr>
          <p:nvPr>
            <p:ph type="body" sz="quarter" idx="27" hasCustomPrompt="1"/>
          </p:nvPr>
        </p:nvSpPr>
        <p:spPr>
          <a:xfrm>
            <a:off x="3169708" y="2865499"/>
            <a:ext cx="2713318" cy="1760822"/>
          </a:xfrm>
          <a:prstGeom prst="rect">
            <a:avLst/>
          </a:prstGeom>
          <a:solidFill>
            <a:srgbClr val="D0E9E6"/>
          </a:solidFill>
        </p:spPr>
        <p:txBody>
          <a:bodyPr lIns="144000" tIns="72000" rIns="144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26" name="Platshållare för text 3">
            <a:extLst>
              <a:ext uri="{FF2B5EF4-FFF2-40B4-BE49-F238E27FC236}">
                <a16:creationId xmlns:a16="http://schemas.microsoft.com/office/drawing/2014/main" id="{7FD9527B-BCF4-2149-91BC-23F59B1E344A}"/>
              </a:ext>
            </a:extLst>
          </p:cNvPr>
          <p:cNvSpPr>
            <a:spLocks noGrp="1"/>
          </p:cNvSpPr>
          <p:nvPr>
            <p:ph type="body" sz="quarter" idx="26" hasCustomPrompt="1"/>
          </p:nvPr>
        </p:nvSpPr>
        <p:spPr>
          <a:xfrm>
            <a:off x="248558" y="2865499"/>
            <a:ext cx="2713318" cy="1760822"/>
          </a:xfrm>
          <a:prstGeom prst="rect">
            <a:avLst/>
          </a:prstGeom>
          <a:solidFill>
            <a:srgbClr val="D0E9E6"/>
          </a:solidFill>
        </p:spPr>
        <p:txBody>
          <a:bodyPr lIns="144000" tIns="72000" rIns="144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20" name="Platshållare för text 3">
            <a:extLst>
              <a:ext uri="{FF2B5EF4-FFF2-40B4-BE49-F238E27FC236}">
                <a16:creationId xmlns:a16="http://schemas.microsoft.com/office/drawing/2014/main" id="{76DE00FE-BCCD-F346-8D9D-698D52E389DD}"/>
              </a:ext>
            </a:extLst>
          </p:cNvPr>
          <p:cNvSpPr>
            <a:spLocks noGrp="1"/>
          </p:cNvSpPr>
          <p:nvPr>
            <p:ph type="body" sz="quarter" idx="25" hasCustomPrompt="1"/>
          </p:nvPr>
        </p:nvSpPr>
        <p:spPr>
          <a:xfrm>
            <a:off x="6172281" y="1127619"/>
            <a:ext cx="2713318" cy="1515879"/>
          </a:xfrm>
          <a:prstGeom prst="rect">
            <a:avLst/>
          </a:prstGeom>
          <a:solidFill>
            <a:srgbClr val="D0E9E6"/>
          </a:solidFill>
        </p:spPr>
        <p:txBody>
          <a:bodyPr lIns="144000" tIns="72000" rIns="144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19" name="Platshållare för text 3">
            <a:extLst>
              <a:ext uri="{FF2B5EF4-FFF2-40B4-BE49-F238E27FC236}">
                <a16:creationId xmlns:a16="http://schemas.microsoft.com/office/drawing/2014/main" id="{E45C9E82-F256-B64B-BB43-F74BE37655F7}"/>
              </a:ext>
            </a:extLst>
          </p:cNvPr>
          <p:cNvSpPr>
            <a:spLocks noGrp="1"/>
          </p:cNvSpPr>
          <p:nvPr>
            <p:ph type="body" sz="quarter" idx="24" hasCustomPrompt="1"/>
          </p:nvPr>
        </p:nvSpPr>
        <p:spPr>
          <a:xfrm>
            <a:off x="3171185" y="1127620"/>
            <a:ext cx="2713318" cy="1515879"/>
          </a:xfrm>
          <a:prstGeom prst="rect">
            <a:avLst/>
          </a:prstGeom>
          <a:solidFill>
            <a:srgbClr val="D0E9E6"/>
          </a:solidFill>
        </p:spPr>
        <p:txBody>
          <a:bodyPr lIns="144000" tIns="72000" rIns="144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5" name="Platshållare för diagram 4"/>
          <p:cNvSpPr>
            <a:spLocks noGrp="1"/>
          </p:cNvSpPr>
          <p:nvPr>
            <p:ph type="chart" sz="quarter" idx="15"/>
          </p:nvPr>
        </p:nvSpPr>
        <p:spPr>
          <a:xfrm>
            <a:off x="3170498" y="1412341"/>
            <a:ext cx="2712528" cy="1231159"/>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27" name="Platshållare för diagram 4"/>
          <p:cNvSpPr>
            <a:spLocks noGrp="1"/>
          </p:cNvSpPr>
          <p:nvPr>
            <p:ph type="chart" sz="quarter" idx="17"/>
          </p:nvPr>
        </p:nvSpPr>
        <p:spPr>
          <a:xfrm>
            <a:off x="6173071" y="1412340"/>
            <a:ext cx="2712528" cy="1231159"/>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28" name="Platshållare för diagram 4"/>
          <p:cNvSpPr>
            <a:spLocks noGrp="1"/>
          </p:cNvSpPr>
          <p:nvPr>
            <p:ph type="chart" sz="quarter" idx="18"/>
          </p:nvPr>
        </p:nvSpPr>
        <p:spPr>
          <a:xfrm>
            <a:off x="6173071" y="3143992"/>
            <a:ext cx="2712528" cy="1482329"/>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29" name="Platshållare för diagram 4"/>
          <p:cNvSpPr>
            <a:spLocks noGrp="1"/>
          </p:cNvSpPr>
          <p:nvPr>
            <p:ph type="chart" sz="quarter" idx="19"/>
          </p:nvPr>
        </p:nvSpPr>
        <p:spPr>
          <a:xfrm>
            <a:off x="3171975" y="3143992"/>
            <a:ext cx="2712528" cy="1482329"/>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30" name="Platshållare för diagram 4"/>
          <p:cNvSpPr>
            <a:spLocks noGrp="1"/>
          </p:cNvSpPr>
          <p:nvPr>
            <p:ph type="chart" sz="quarter" idx="20"/>
          </p:nvPr>
        </p:nvSpPr>
        <p:spPr>
          <a:xfrm>
            <a:off x="251220" y="3143992"/>
            <a:ext cx="2712528" cy="1482329"/>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8" name="Rubrik 1"/>
          <p:cNvSpPr>
            <a:spLocks noGrp="1"/>
          </p:cNvSpPr>
          <p:nvPr>
            <p:ph type="title" hasCustomPrompt="1"/>
          </p:nvPr>
        </p:nvSpPr>
        <p:spPr>
          <a:xfrm>
            <a:off x="0" y="0"/>
            <a:ext cx="9144000"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att ha med strecket under den här texten</a:t>
            </a:r>
          </a:p>
        </p:txBody>
      </p:sp>
      <p:cxnSp>
        <p:nvCxnSpPr>
          <p:cNvPr id="9" name="Straight Connector 8"/>
          <p:cNvCxnSpPr/>
          <p:nvPr userDrawn="1"/>
        </p:nvCxnSpPr>
        <p:spPr>
          <a:xfrm>
            <a:off x="252767" y="905621"/>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Platshållare för text 3">
            <a:extLst>
              <a:ext uri="{FF2B5EF4-FFF2-40B4-BE49-F238E27FC236}">
                <a16:creationId xmlns:a16="http://schemas.microsoft.com/office/drawing/2014/main" id="{A6CC4125-B9FE-7B45-8845-C16FBB3A9281}"/>
              </a:ext>
            </a:extLst>
          </p:cNvPr>
          <p:cNvSpPr>
            <a:spLocks noGrp="1"/>
          </p:cNvSpPr>
          <p:nvPr>
            <p:ph type="body" sz="quarter" idx="22" hasCustomPrompt="1"/>
          </p:nvPr>
        </p:nvSpPr>
        <p:spPr>
          <a:xfrm>
            <a:off x="7026877" y="4626321"/>
            <a:ext cx="1859856" cy="222000"/>
          </a:xfrm>
          <a:prstGeom prst="rect">
            <a:avLst/>
          </a:prstGeom>
        </p:spPr>
        <p:txBody>
          <a:bodyPr lIns="90000" tIns="46800" rIns="90000" anchor="t" anchorCtr="0"/>
          <a:lstStyle>
            <a:lvl1pPr marL="0" indent="0" algn="r">
              <a:buNone/>
              <a:defRPr sz="800" b="0">
                <a:solidFill>
                  <a:schemeClr val="bg1">
                    <a:lumMod val="75000"/>
                  </a:schemeClr>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BAS:</a:t>
            </a:r>
          </a:p>
        </p:txBody>
      </p:sp>
      <p:sp>
        <p:nvSpPr>
          <p:cNvPr id="17" name="Platshållare för text 3">
            <a:extLst>
              <a:ext uri="{FF2B5EF4-FFF2-40B4-BE49-F238E27FC236}">
                <a16:creationId xmlns:a16="http://schemas.microsoft.com/office/drawing/2014/main" id="{CB0E7995-C574-3847-AB3E-F8D39B831284}"/>
              </a:ext>
            </a:extLst>
          </p:cNvPr>
          <p:cNvSpPr>
            <a:spLocks noGrp="1"/>
          </p:cNvSpPr>
          <p:nvPr>
            <p:ph type="body" sz="quarter" idx="23" hasCustomPrompt="1"/>
          </p:nvPr>
        </p:nvSpPr>
        <p:spPr>
          <a:xfrm>
            <a:off x="248558" y="1127620"/>
            <a:ext cx="2713318" cy="1515879"/>
          </a:xfrm>
          <a:prstGeom prst="rect">
            <a:avLst/>
          </a:prstGeom>
          <a:solidFill>
            <a:srgbClr val="D0E9E6"/>
          </a:solidFill>
        </p:spPr>
        <p:txBody>
          <a:bodyPr lIns="144000" tIns="72000" rIns="144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Tree>
    <p:extLst>
      <p:ext uri="{BB962C8B-B14F-4D97-AF65-F5344CB8AC3E}">
        <p14:creationId xmlns:p14="http://schemas.microsoft.com/office/powerpoint/2010/main" val="1460184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fält - bild över text">
    <p:spTree>
      <p:nvGrpSpPr>
        <p:cNvPr id="1" name=""/>
        <p:cNvGrpSpPr/>
        <p:nvPr/>
      </p:nvGrpSpPr>
      <p:grpSpPr>
        <a:xfrm>
          <a:off x="0" y="0"/>
          <a:ext cx="0" cy="0"/>
          <a:chOff x="0" y="0"/>
          <a:chExt cx="0" cy="0"/>
        </a:xfrm>
      </p:grpSpPr>
      <p:sp>
        <p:nvSpPr>
          <p:cNvPr id="22" name="Platshållare för text 3"/>
          <p:cNvSpPr>
            <a:spLocks noGrp="1"/>
          </p:cNvSpPr>
          <p:nvPr>
            <p:ph type="body" sz="quarter" idx="13" hasCustomPrompt="1"/>
          </p:nvPr>
        </p:nvSpPr>
        <p:spPr>
          <a:xfrm>
            <a:off x="0" y="2326494"/>
            <a:ext cx="6084888" cy="2369331"/>
          </a:xfrm>
          <a:prstGeom prst="rect">
            <a:avLst/>
          </a:prstGeom>
        </p:spPr>
        <p:txBody>
          <a:bodyPr lIns="251999" tIns="108000" rIns="251999" bIns="251999" numCol="2" spcCol="504000"/>
          <a:lstStyle>
            <a:lvl1pPr marL="0" indent="0" algn="l">
              <a:buNone/>
              <a:defRPr sz="1050" b="0" i="0">
                <a:solidFill>
                  <a:schemeClr val="tx1"/>
                </a:solidFill>
                <a:latin typeface="Calibri Regular" charset="0"/>
                <a:cs typeface="Calibri Regular" charset="0"/>
              </a:defRPr>
            </a:lvl1pPr>
            <a:lvl2pPr marL="0" indent="0" algn="l">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marL="0" indent="0" algn="just">
              <a:buNone/>
            </a:pPr>
            <a:r>
              <a:rPr lang="en-US" sz="1100">
                <a:latin typeface="Calibri" charset="0"/>
                <a:ea typeface="Calibri" charset="0"/>
                <a:cs typeface="Calibri" charset="0"/>
              </a:rPr>
              <a:t>Lorem ipsum dolor sit </a:t>
            </a:r>
            <a:r>
              <a:rPr lang="en-US" sz="1100" err="1">
                <a:latin typeface="Calibri" charset="0"/>
                <a:ea typeface="Calibri" charset="0"/>
                <a:cs typeface="Calibri" charset="0"/>
              </a:rPr>
              <a:t>amet</a:t>
            </a:r>
            <a:r>
              <a:rPr lang="en-US" sz="1100">
                <a:latin typeface="Calibri" charset="0"/>
                <a:ea typeface="Calibri" charset="0"/>
                <a:cs typeface="Calibri" charset="0"/>
              </a:rPr>
              <a:t>, </a:t>
            </a:r>
            <a:r>
              <a:rPr lang="en-US" sz="1100" err="1">
                <a:latin typeface="Calibri" charset="0"/>
                <a:ea typeface="Calibri" charset="0"/>
                <a:cs typeface="Calibri" charset="0"/>
              </a:rPr>
              <a:t>nibh</a:t>
            </a:r>
            <a:r>
              <a:rPr lang="en-US" sz="1100">
                <a:latin typeface="Calibri" charset="0"/>
                <a:ea typeface="Calibri" charset="0"/>
                <a:cs typeface="Calibri" charset="0"/>
              </a:rPr>
              <a:t> est. A magna </a:t>
            </a:r>
            <a:r>
              <a:rPr lang="en-US" sz="1100" err="1">
                <a:latin typeface="Calibri" charset="0"/>
                <a:ea typeface="Calibri" charset="0"/>
                <a:cs typeface="Calibri" charset="0"/>
              </a:rPr>
              <a:t>maecenas</a:t>
            </a:r>
            <a:r>
              <a:rPr lang="en-US" sz="1100">
                <a:latin typeface="Calibri" charset="0"/>
                <a:ea typeface="Calibri" charset="0"/>
                <a:cs typeface="Calibri" charset="0"/>
              </a:rPr>
              <a:t>, quam magna </a:t>
            </a:r>
            <a:r>
              <a:rPr lang="en-US" sz="1100" err="1">
                <a:latin typeface="Calibri" charset="0"/>
                <a:ea typeface="Calibri" charset="0"/>
                <a:cs typeface="Calibri" charset="0"/>
              </a:rPr>
              <a:t>nec</a:t>
            </a:r>
            <a:r>
              <a:rPr lang="en-US" sz="1100">
                <a:latin typeface="Calibri" charset="0"/>
                <a:ea typeface="Calibri" charset="0"/>
                <a:cs typeface="Calibri" charset="0"/>
              </a:rPr>
              <a:t> </a:t>
            </a:r>
            <a:r>
              <a:rPr lang="en-US" sz="1100" err="1">
                <a:latin typeface="Calibri" charset="0"/>
                <a:ea typeface="Calibri" charset="0"/>
                <a:cs typeface="Calibri" charset="0"/>
              </a:rPr>
              <a:t>quis</a:t>
            </a:r>
            <a:r>
              <a:rPr lang="en-US" sz="1100">
                <a:latin typeface="Calibri" charset="0"/>
                <a:ea typeface="Calibri" charset="0"/>
                <a:cs typeface="Calibri" charset="0"/>
              </a:rPr>
              <a:t>, lorem </a:t>
            </a:r>
            <a:r>
              <a:rPr lang="en-US" sz="1100" err="1">
                <a:latin typeface="Calibri" charset="0"/>
                <a:ea typeface="Calibri" charset="0"/>
                <a:cs typeface="Calibri" charset="0"/>
              </a:rPr>
              <a:t>nunc</a:t>
            </a:r>
            <a:r>
              <a:rPr lang="en-US" sz="1100">
                <a:latin typeface="Calibri" charset="0"/>
                <a:ea typeface="Calibri" charset="0"/>
                <a:cs typeface="Calibri" charset="0"/>
              </a:rPr>
              <a:t>. </a:t>
            </a:r>
            <a:r>
              <a:rPr lang="en-US" sz="1100" err="1">
                <a:latin typeface="Calibri" charset="0"/>
                <a:ea typeface="Calibri" charset="0"/>
                <a:cs typeface="Calibri" charset="0"/>
              </a:rPr>
              <a:t>Suspendisse</a:t>
            </a:r>
            <a:r>
              <a:rPr lang="en-US" sz="1100">
                <a:latin typeface="Calibri" charset="0"/>
                <a:ea typeface="Calibri" charset="0"/>
                <a:cs typeface="Calibri" charset="0"/>
              </a:rPr>
              <a:t> </a:t>
            </a:r>
            <a:r>
              <a:rPr lang="en-US" sz="1100" err="1">
                <a:latin typeface="Calibri" charset="0"/>
                <a:ea typeface="Calibri" charset="0"/>
                <a:cs typeface="Calibri" charset="0"/>
              </a:rPr>
              <a:t>viverra</a:t>
            </a:r>
            <a:r>
              <a:rPr lang="en-US" sz="1100">
                <a:latin typeface="Calibri" charset="0"/>
                <a:ea typeface="Calibri" charset="0"/>
                <a:cs typeface="Calibri" charset="0"/>
              </a:rPr>
              <a:t> </a:t>
            </a:r>
            <a:r>
              <a:rPr lang="en-US" sz="1100" err="1">
                <a:latin typeface="Calibri" charset="0"/>
                <a:ea typeface="Calibri" charset="0"/>
                <a:cs typeface="Calibri" charset="0"/>
              </a:rPr>
              <a:t>sodales</a:t>
            </a:r>
            <a:r>
              <a:rPr lang="en-US" sz="1100">
                <a:latin typeface="Calibri" charset="0"/>
                <a:ea typeface="Calibri" charset="0"/>
                <a:cs typeface="Calibri" charset="0"/>
              </a:rPr>
              <a:t> </a:t>
            </a:r>
            <a:r>
              <a:rPr lang="en-US" sz="1100" err="1">
                <a:latin typeface="Calibri" charset="0"/>
                <a:ea typeface="Calibri" charset="0"/>
                <a:cs typeface="Calibri" charset="0"/>
              </a:rPr>
              <a:t>mauris</a:t>
            </a:r>
            <a:r>
              <a:rPr lang="en-US" sz="1100">
                <a:latin typeface="Calibri" charset="0"/>
                <a:ea typeface="Calibri" charset="0"/>
                <a:cs typeface="Calibri" charset="0"/>
              </a:rPr>
              <a:t>, </a:t>
            </a:r>
            <a:r>
              <a:rPr lang="en-US" sz="1100" err="1">
                <a:latin typeface="Calibri" charset="0"/>
                <a:ea typeface="Calibri" charset="0"/>
                <a:cs typeface="Calibri" charset="0"/>
              </a:rPr>
              <a:t>cras</a:t>
            </a:r>
            <a:r>
              <a:rPr lang="en-US" sz="1100">
                <a:latin typeface="Calibri" charset="0"/>
                <a:ea typeface="Calibri" charset="0"/>
                <a:cs typeface="Calibri" charset="0"/>
              </a:rPr>
              <a:t> pharetra </a:t>
            </a:r>
            <a:r>
              <a:rPr lang="en-US" sz="1100" err="1">
                <a:latin typeface="Calibri" charset="0"/>
                <a:ea typeface="Calibri" charset="0"/>
                <a:cs typeface="Calibri" charset="0"/>
              </a:rPr>
              <a:t>proin</a:t>
            </a:r>
            <a:r>
              <a:rPr lang="en-US" sz="1100">
                <a:latin typeface="Calibri" charset="0"/>
                <a:ea typeface="Calibri" charset="0"/>
                <a:cs typeface="Calibri" charset="0"/>
              </a:rPr>
              <a:t> </a:t>
            </a:r>
            <a:r>
              <a:rPr lang="en-US" sz="1100" err="1">
                <a:latin typeface="Calibri" charset="0"/>
                <a:ea typeface="Calibri" charset="0"/>
                <a:cs typeface="Calibri" charset="0"/>
              </a:rPr>
              <a:t>egestas</a:t>
            </a:r>
            <a:r>
              <a:rPr lang="en-US" sz="1100">
                <a:latin typeface="Calibri" charset="0"/>
                <a:ea typeface="Calibri" charset="0"/>
                <a:cs typeface="Calibri" charset="0"/>
              </a:rPr>
              <a:t> </a:t>
            </a:r>
            <a:r>
              <a:rPr lang="en-US" sz="1100" err="1">
                <a:latin typeface="Calibri" charset="0"/>
                <a:ea typeface="Calibri" charset="0"/>
                <a:cs typeface="Calibri" charset="0"/>
              </a:rPr>
              <a:t>arcu</a:t>
            </a:r>
            <a:r>
              <a:rPr lang="en-US" sz="1100">
                <a:latin typeface="Calibri" charset="0"/>
                <a:ea typeface="Calibri" charset="0"/>
                <a:cs typeface="Calibri" charset="0"/>
              </a:rPr>
              <a:t> </a:t>
            </a:r>
            <a:r>
              <a:rPr lang="en-US" sz="1100" err="1">
                <a:latin typeface="Calibri" charset="0"/>
                <a:ea typeface="Calibri" charset="0"/>
                <a:cs typeface="Calibri" charset="0"/>
              </a:rPr>
              <a:t>erat</a:t>
            </a:r>
            <a:r>
              <a:rPr lang="en-US" sz="1100">
                <a:latin typeface="Calibri" charset="0"/>
                <a:ea typeface="Calibri" charset="0"/>
                <a:cs typeface="Calibri" charset="0"/>
              </a:rPr>
              <a:t> dolor, at </a:t>
            </a:r>
            <a:r>
              <a:rPr lang="en-US" sz="1100" err="1">
                <a:latin typeface="Calibri" charset="0"/>
                <a:ea typeface="Calibri" charset="0"/>
                <a:cs typeface="Calibri" charset="0"/>
              </a:rPr>
              <a:t>amet</a:t>
            </a:r>
            <a:r>
              <a:rPr lang="en-US" sz="1100">
                <a:latin typeface="Calibri" charset="0"/>
                <a:ea typeface="Calibri" charset="0"/>
                <a:cs typeface="Calibri" charset="0"/>
              </a:rPr>
              <a:t>. </a:t>
            </a:r>
          </a:p>
          <a:p>
            <a:pPr marL="0" indent="0" algn="just">
              <a:buNone/>
            </a:pPr>
            <a:endParaRPr lang="en-US" sz="1100">
              <a:latin typeface="Calibri" charset="0"/>
              <a:ea typeface="Calibri" charset="0"/>
              <a:cs typeface="Calibri" charset="0"/>
            </a:endParaRPr>
          </a:p>
          <a:p>
            <a:pPr marL="0" indent="0" algn="just">
              <a:buNone/>
            </a:pPr>
            <a:r>
              <a:rPr lang="en-US" sz="1100">
                <a:latin typeface="Calibri" charset="0"/>
                <a:ea typeface="Calibri" charset="0"/>
                <a:cs typeface="Calibri" charset="0"/>
              </a:rPr>
              <a:t>Lorem ipsum dolor sit </a:t>
            </a:r>
            <a:r>
              <a:rPr lang="en-US" sz="1100" err="1">
                <a:latin typeface="Calibri" charset="0"/>
                <a:ea typeface="Calibri" charset="0"/>
                <a:cs typeface="Calibri" charset="0"/>
              </a:rPr>
              <a:t>amet</a:t>
            </a:r>
            <a:r>
              <a:rPr lang="en-US" sz="1100">
                <a:latin typeface="Calibri" charset="0"/>
                <a:ea typeface="Calibri" charset="0"/>
                <a:cs typeface="Calibri" charset="0"/>
              </a:rPr>
              <a:t>, </a:t>
            </a:r>
            <a:r>
              <a:rPr lang="en-US" sz="1100" err="1">
                <a:latin typeface="Calibri" charset="0"/>
                <a:ea typeface="Calibri" charset="0"/>
                <a:cs typeface="Calibri" charset="0"/>
              </a:rPr>
              <a:t>nibh</a:t>
            </a:r>
            <a:r>
              <a:rPr lang="en-US" sz="1100">
                <a:latin typeface="Calibri" charset="0"/>
                <a:ea typeface="Calibri" charset="0"/>
                <a:cs typeface="Calibri" charset="0"/>
              </a:rPr>
              <a:t> est. A magna </a:t>
            </a:r>
            <a:r>
              <a:rPr lang="en-US" sz="1100" err="1">
                <a:latin typeface="Calibri" charset="0"/>
                <a:ea typeface="Calibri" charset="0"/>
                <a:cs typeface="Calibri" charset="0"/>
              </a:rPr>
              <a:t>maecenas</a:t>
            </a:r>
            <a:r>
              <a:rPr lang="en-US" sz="1100">
                <a:latin typeface="Calibri" charset="0"/>
                <a:ea typeface="Calibri" charset="0"/>
                <a:cs typeface="Calibri" charset="0"/>
              </a:rPr>
              <a:t>, quam magna </a:t>
            </a:r>
            <a:r>
              <a:rPr lang="en-US" sz="1100" err="1">
                <a:latin typeface="Calibri" charset="0"/>
                <a:ea typeface="Calibri" charset="0"/>
                <a:cs typeface="Calibri" charset="0"/>
              </a:rPr>
              <a:t>nec</a:t>
            </a:r>
            <a:r>
              <a:rPr lang="en-US" sz="1100">
                <a:latin typeface="Calibri" charset="0"/>
                <a:ea typeface="Calibri" charset="0"/>
                <a:cs typeface="Calibri" charset="0"/>
              </a:rPr>
              <a:t> </a:t>
            </a:r>
            <a:r>
              <a:rPr lang="en-US" sz="1100" err="1">
                <a:latin typeface="Calibri" charset="0"/>
                <a:ea typeface="Calibri" charset="0"/>
                <a:cs typeface="Calibri" charset="0"/>
              </a:rPr>
              <a:t>quis</a:t>
            </a:r>
            <a:r>
              <a:rPr lang="en-US" sz="1100">
                <a:latin typeface="Calibri" charset="0"/>
                <a:ea typeface="Calibri" charset="0"/>
                <a:cs typeface="Calibri" charset="0"/>
              </a:rPr>
              <a:t>, lorem </a:t>
            </a:r>
            <a:r>
              <a:rPr lang="en-US" sz="1100" err="1">
                <a:latin typeface="Calibri" charset="0"/>
                <a:ea typeface="Calibri" charset="0"/>
                <a:cs typeface="Calibri" charset="0"/>
              </a:rPr>
              <a:t>nunc</a:t>
            </a:r>
            <a:r>
              <a:rPr lang="en-US" sz="1100">
                <a:latin typeface="Calibri" charset="0"/>
                <a:ea typeface="Calibri" charset="0"/>
                <a:cs typeface="Calibri" charset="0"/>
              </a:rPr>
              <a:t>. </a:t>
            </a:r>
            <a:r>
              <a:rPr lang="en-US" sz="1100" err="1">
                <a:latin typeface="Calibri" charset="0"/>
                <a:ea typeface="Calibri" charset="0"/>
                <a:cs typeface="Calibri" charset="0"/>
              </a:rPr>
              <a:t>Suspendisse</a:t>
            </a:r>
            <a:r>
              <a:rPr lang="en-US" sz="1100">
                <a:latin typeface="Calibri" charset="0"/>
                <a:ea typeface="Calibri" charset="0"/>
                <a:cs typeface="Calibri" charset="0"/>
              </a:rPr>
              <a:t> </a:t>
            </a:r>
            <a:r>
              <a:rPr lang="en-US" sz="1100" err="1">
                <a:latin typeface="Calibri" charset="0"/>
                <a:ea typeface="Calibri" charset="0"/>
                <a:cs typeface="Calibri" charset="0"/>
              </a:rPr>
              <a:t>viverra</a:t>
            </a:r>
            <a:r>
              <a:rPr lang="en-US" sz="1100">
                <a:latin typeface="Calibri" charset="0"/>
                <a:ea typeface="Calibri" charset="0"/>
                <a:cs typeface="Calibri" charset="0"/>
              </a:rPr>
              <a:t> </a:t>
            </a:r>
            <a:r>
              <a:rPr lang="en-US" sz="1100" err="1">
                <a:latin typeface="Calibri" charset="0"/>
                <a:ea typeface="Calibri" charset="0"/>
                <a:cs typeface="Calibri" charset="0"/>
              </a:rPr>
              <a:t>sodales</a:t>
            </a:r>
            <a:r>
              <a:rPr lang="en-US" sz="1100">
                <a:latin typeface="Calibri" charset="0"/>
                <a:ea typeface="Calibri" charset="0"/>
                <a:cs typeface="Calibri" charset="0"/>
              </a:rPr>
              <a:t> </a:t>
            </a:r>
            <a:r>
              <a:rPr lang="en-US" sz="1100" err="1">
                <a:latin typeface="Calibri" charset="0"/>
                <a:ea typeface="Calibri" charset="0"/>
                <a:cs typeface="Calibri" charset="0"/>
              </a:rPr>
              <a:t>mauris</a:t>
            </a:r>
            <a:r>
              <a:rPr lang="en-US" sz="1100">
                <a:latin typeface="Calibri" charset="0"/>
                <a:ea typeface="Calibri" charset="0"/>
                <a:cs typeface="Calibri" charset="0"/>
              </a:rPr>
              <a:t>, </a:t>
            </a:r>
            <a:r>
              <a:rPr lang="en-US" sz="1100" err="1">
                <a:latin typeface="Calibri" charset="0"/>
                <a:ea typeface="Calibri" charset="0"/>
                <a:cs typeface="Calibri" charset="0"/>
              </a:rPr>
              <a:t>cras</a:t>
            </a:r>
            <a:r>
              <a:rPr lang="en-US" sz="1100">
                <a:latin typeface="Calibri" charset="0"/>
                <a:ea typeface="Calibri" charset="0"/>
                <a:cs typeface="Calibri" charset="0"/>
              </a:rPr>
              <a:t> pharetra </a:t>
            </a:r>
            <a:r>
              <a:rPr lang="en-US" sz="1100" err="1">
                <a:latin typeface="Calibri" charset="0"/>
                <a:ea typeface="Calibri" charset="0"/>
                <a:cs typeface="Calibri" charset="0"/>
              </a:rPr>
              <a:t>proin</a:t>
            </a:r>
            <a:r>
              <a:rPr lang="en-US" sz="1100">
                <a:latin typeface="Calibri" charset="0"/>
                <a:ea typeface="Calibri" charset="0"/>
                <a:cs typeface="Calibri" charset="0"/>
              </a:rPr>
              <a:t> </a:t>
            </a:r>
            <a:r>
              <a:rPr lang="en-US" sz="1100" err="1">
                <a:latin typeface="Calibri" charset="0"/>
                <a:ea typeface="Calibri" charset="0"/>
                <a:cs typeface="Calibri" charset="0"/>
              </a:rPr>
              <a:t>egestas</a:t>
            </a:r>
            <a:r>
              <a:rPr lang="en-US" sz="1100">
                <a:latin typeface="Calibri" charset="0"/>
                <a:ea typeface="Calibri" charset="0"/>
                <a:cs typeface="Calibri" charset="0"/>
              </a:rPr>
              <a:t> </a:t>
            </a:r>
            <a:r>
              <a:rPr lang="en-US" sz="1100" err="1">
                <a:latin typeface="Calibri" charset="0"/>
                <a:ea typeface="Calibri" charset="0"/>
                <a:cs typeface="Calibri" charset="0"/>
              </a:rPr>
              <a:t>arcu</a:t>
            </a:r>
            <a:r>
              <a:rPr lang="en-US" sz="1100">
                <a:latin typeface="Calibri" charset="0"/>
                <a:ea typeface="Calibri" charset="0"/>
                <a:cs typeface="Calibri" charset="0"/>
              </a:rPr>
              <a:t> </a:t>
            </a:r>
            <a:r>
              <a:rPr lang="en-US" sz="1100" err="1">
                <a:latin typeface="Calibri" charset="0"/>
                <a:ea typeface="Calibri" charset="0"/>
                <a:cs typeface="Calibri" charset="0"/>
              </a:rPr>
              <a:t>erat</a:t>
            </a:r>
            <a:r>
              <a:rPr lang="en-US" sz="1100">
                <a:latin typeface="Calibri" charset="0"/>
                <a:ea typeface="Calibri" charset="0"/>
                <a:cs typeface="Calibri" charset="0"/>
              </a:rPr>
              <a:t> dolor, at </a:t>
            </a:r>
            <a:r>
              <a:rPr lang="en-US" sz="1100" err="1">
                <a:latin typeface="Calibri" charset="0"/>
                <a:ea typeface="Calibri" charset="0"/>
                <a:cs typeface="Calibri" charset="0"/>
              </a:rPr>
              <a:t>amet</a:t>
            </a:r>
            <a:r>
              <a:rPr lang="en-US" sz="1100">
                <a:latin typeface="Calibri" charset="0"/>
                <a:ea typeface="Calibri" charset="0"/>
                <a:cs typeface="Calibri" charset="0"/>
              </a:rPr>
              <a:t>. Lorem ipsum dolor sit </a:t>
            </a:r>
            <a:r>
              <a:rPr lang="en-US" sz="1100" err="1">
                <a:latin typeface="Calibri" charset="0"/>
                <a:ea typeface="Calibri" charset="0"/>
                <a:cs typeface="Calibri" charset="0"/>
              </a:rPr>
              <a:t>amet</a:t>
            </a:r>
            <a:r>
              <a:rPr lang="en-US" sz="1100">
                <a:latin typeface="Calibri" charset="0"/>
                <a:ea typeface="Calibri" charset="0"/>
                <a:cs typeface="Calibri" charset="0"/>
              </a:rPr>
              <a:t>, </a:t>
            </a:r>
            <a:r>
              <a:rPr lang="en-US" sz="1100" err="1">
                <a:latin typeface="Calibri" charset="0"/>
                <a:ea typeface="Calibri" charset="0"/>
                <a:cs typeface="Calibri" charset="0"/>
              </a:rPr>
              <a:t>nibh</a:t>
            </a:r>
            <a:r>
              <a:rPr lang="en-US" sz="1100">
                <a:latin typeface="Calibri" charset="0"/>
                <a:ea typeface="Calibri" charset="0"/>
                <a:cs typeface="Calibri" charset="0"/>
              </a:rPr>
              <a:t> est. A magna </a:t>
            </a:r>
            <a:r>
              <a:rPr lang="en-US" sz="1100" err="1">
                <a:latin typeface="Calibri" charset="0"/>
                <a:ea typeface="Calibri" charset="0"/>
                <a:cs typeface="Calibri" charset="0"/>
              </a:rPr>
              <a:t>maecenas</a:t>
            </a:r>
            <a:r>
              <a:rPr lang="en-US" sz="1100">
                <a:latin typeface="Calibri" charset="0"/>
                <a:ea typeface="Calibri" charset="0"/>
                <a:cs typeface="Calibri" charset="0"/>
              </a:rPr>
              <a:t>, quam magna </a:t>
            </a:r>
            <a:r>
              <a:rPr lang="en-US" sz="1100" err="1">
                <a:latin typeface="Calibri" charset="0"/>
                <a:ea typeface="Calibri" charset="0"/>
                <a:cs typeface="Calibri" charset="0"/>
              </a:rPr>
              <a:t>nec</a:t>
            </a:r>
            <a:r>
              <a:rPr lang="en-US" sz="1100">
                <a:latin typeface="Calibri" charset="0"/>
                <a:ea typeface="Calibri" charset="0"/>
                <a:cs typeface="Calibri" charset="0"/>
              </a:rPr>
              <a:t> </a:t>
            </a:r>
            <a:r>
              <a:rPr lang="en-US" sz="1100" err="1">
                <a:latin typeface="Calibri" charset="0"/>
                <a:ea typeface="Calibri" charset="0"/>
                <a:cs typeface="Calibri" charset="0"/>
              </a:rPr>
              <a:t>quis</a:t>
            </a:r>
            <a:r>
              <a:rPr lang="en-US" sz="1100">
                <a:latin typeface="Calibri" charset="0"/>
                <a:ea typeface="Calibri" charset="0"/>
                <a:cs typeface="Calibri" charset="0"/>
              </a:rPr>
              <a:t>, lorem </a:t>
            </a:r>
            <a:r>
              <a:rPr lang="en-US" sz="1100" err="1">
                <a:latin typeface="Calibri" charset="0"/>
                <a:ea typeface="Calibri" charset="0"/>
                <a:cs typeface="Calibri" charset="0"/>
              </a:rPr>
              <a:t>nunc</a:t>
            </a:r>
            <a:r>
              <a:rPr lang="en-US" sz="1100">
                <a:latin typeface="Calibri" charset="0"/>
                <a:ea typeface="Calibri" charset="0"/>
                <a:cs typeface="Calibri" charset="0"/>
              </a:rPr>
              <a:t>. </a:t>
            </a:r>
            <a:r>
              <a:rPr lang="en-US" sz="1100" err="1">
                <a:latin typeface="Calibri" charset="0"/>
                <a:ea typeface="Calibri" charset="0"/>
                <a:cs typeface="Calibri" charset="0"/>
              </a:rPr>
              <a:t>Suspendisse</a:t>
            </a:r>
            <a:r>
              <a:rPr lang="en-US" sz="1100">
                <a:latin typeface="Calibri" charset="0"/>
                <a:ea typeface="Calibri" charset="0"/>
                <a:cs typeface="Calibri" charset="0"/>
              </a:rPr>
              <a:t> </a:t>
            </a:r>
            <a:r>
              <a:rPr lang="en-US" sz="1100" err="1">
                <a:latin typeface="Calibri" charset="0"/>
                <a:ea typeface="Calibri" charset="0"/>
                <a:cs typeface="Calibri" charset="0"/>
              </a:rPr>
              <a:t>viverra</a:t>
            </a:r>
            <a:r>
              <a:rPr lang="en-US" sz="1100">
                <a:latin typeface="Calibri" charset="0"/>
                <a:ea typeface="Calibri" charset="0"/>
                <a:cs typeface="Calibri" charset="0"/>
              </a:rPr>
              <a:t> </a:t>
            </a:r>
            <a:r>
              <a:rPr lang="en-US" sz="1100" err="1">
                <a:latin typeface="Calibri" charset="0"/>
                <a:ea typeface="Calibri" charset="0"/>
                <a:cs typeface="Calibri" charset="0"/>
              </a:rPr>
              <a:t>sodales</a:t>
            </a:r>
            <a:r>
              <a:rPr lang="en-US" sz="1100">
                <a:latin typeface="Calibri" charset="0"/>
                <a:ea typeface="Calibri" charset="0"/>
                <a:cs typeface="Calibri" charset="0"/>
              </a:rPr>
              <a:t> </a:t>
            </a:r>
            <a:r>
              <a:rPr lang="en-US" sz="1100" err="1">
                <a:latin typeface="Calibri" charset="0"/>
                <a:ea typeface="Calibri" charset="0"/>
                <a:cs typeface="Calibri" charset="0"/>
              </a:rPr>
              <a:t>mauris</a:t>
            </a:r>
            <a:r>
              <a:rPr lang="en-US" sz="1100">
                <a:latin typeface="Calibri" charset="0"/>
                <a:ea typeface="Calibri" charset="0"/>
                <a:cs typeface="Calibri" charset="0"/>
              </a:rPr>
              <a:t>, </a:t>
            </a:r>
            <a:r>
              <a:rPr lang="en-US" sz="1100" err="1">
                <a:latin typeface="Calibri" charset="0"/>
                <a:ea typeface="Calibri" charset="0"/>
                <a:cs typeface="Calibri" charset="0"/>
              </a:rPr>
              <a:t>cras</a:t>
            </a:r>
            <a:r>
              <a:rPr lang="en-US" sz="1100">
                <a:latin typeface="Calibri" charset="0"/>
                <a:ea typeface="Calibri" charset="0"/>
                <a:cs typeface="Calibri" charset="0"/>
              </a:rPr>
              <a:t> pharetra </a:t>
            </a:r>
            <a:r>
              <a:rPr lang="en-US" sz="1100" err="1">
                <a:latin typeface="Calibri" charset="0"/>
                <a:ea typeface="Calibri" charset="0"/>
                <a:cs typeface="Calibri" charset="0"/>
              </a:rPr>
              <a:t>proin</a:t>
            </a:r>
            <a:r>
              <a:rPr lang="en-US" sz="1100">
                <a:latin typeface="Calibri" charset="0"/>
                <a:ea typeface="Calibri" charset="0"/>
                <a:cs typeface="Calibri" charset="0"/>
              </a:rPr>
              <a:t> </a:t>
            </a:r>
            <a:r>
              <a:rPr lang="en-US" sz="1100" err="1">
                <a:latin typeface="Calibri" charset="0"/>
                <a:ea typeface="Calibri" charset="0"/>
                <a:cs typeface="Calibri" charset="0"/>
              </a:rPr>
              <a:t>egestas</a:t>
            </a:r>
            <a:r>
              <a:rPr lang="en-US" sz="1100">
                <a:latin typeface="Calibri" charset="0"/>
                <a:ea typeface="Calibri" charset="0"/>
                <a:cs typeface="Calibri" charset="0"/>
              </a:rPr>
              <a:t> </a:t>
            </a:r>
            <a:r>
              <a:rPr lang="en-US" sz="1100" err="1">
                <a:latin typeface="Calibri" charset="0"/>
                <a:ea typeface="Calibri" charset="0"/>
                <a:cs typeface="Calibri" charset="0"/>
              </a:rPr>
              <a:t>arcu</a:t>
            </a:r>
            <a:r>
              <a:rPr lang="en-US" sz="1100">
                <a:latin typeface="Calibri" charset="0"/>
                <a:ea typeface="Calibri" charset="0"/>
                <a:cs typeface="Calibri" charset="0"/>
              </a:rPr>
              <a:t> </a:t>
            </a:r>
            <a:r>
              <a:rPr lang="en-US" sz="1100" err="1">
                <a:latin typeface="Calibri" charset="0"/>
                <a:ea typeface="Calibri" charset="0"/>
                <a:cs typeface="Calibri" charset="0"/>
              </a:rPr>
              <a:t>erat</a:t>
            </a:r>
            <a:r>
              <a:rPr lang="en-US" sz="1100">
                <a:latin typeface="Calibri" charset="0"/>
                <a:ea typeface="Calibri" charset="0"/>
                <a:cs typeface="Calibri" charset="0"/>
              </a:rPr>
              <a:t> dolor, at </a:t>
            </a:r>
            <a:r>
              <a:rPr lang="en-US" sz="1100" err="1">
                <a:latin typeface="Calibri" charset="0"/>
                <a:ea typeface="Calibri" charset="0"/>
                <a:cs typeface="Calibri" charset="0"/>
              </a:rPr>
              <a:t>amet</a:t>
            </a:r>
            <a:r>
              <a:rPr lang="en-US" sz="1100">
                <a:latin typeface="Calibri" charset="0"/>
                <a:ea typeface="Calibri" charset="0"/>
                <a:cs typeface="Calibri" charset="0"/>
              </a:rPr>
              <a:t>. </a:t>
            </a:r>
          </a:p>
          <a:p>
            <a:pPr marL="0" indent="0" algn="just">
              <a:buNone/>
            </a:pPr>
            <a:endParaRPr lang="en-US" sz="1100">
              <a:latin typeface="Calibri" charset="0"/>
              <a:ea typeface="Calibri" charset="0"/>
              <a:cs typeface="Calibri" charset="0"/>
            </a:endParaRPr>
          </a:p>
          <a:p>
            <a:pPr marL="0" indent="0" algn="just">
              <a:buNone/>
            </a:pPr>
            <a:r>
              <a:rPr lang="en-US" sz="1100">
                <a:latin typeface="Calibri" charset="0"/>
                <a:ea typeface="Calibri" charset="0"/>
                <a:cs typeface="Calibri" charset="0"/>
              </a:rPr>
              <a:t>Lorem ipsum dolor sit </a:t>
            </a:r>
            <a:r>
              <a:rPr lang="en-US" sz="1100" err="1">
                <a:latin typeface="Calibri" charset="0"/>
                <a:ea typeface="Calibri" charset="0"/>
                <a:cs typeface="Calibri" charset="0"/>
              </a:rPr>
              <a:t>amet</a:t>
            </a:r>
            <a:r>
              <a:rPr lang="en-US" sz="1100">
                <a:latin typeface="Calibri" charset="0"/>
                <a:ea typeface="Calibri" charset="0"/>
                <a:cs typeface="Calibri" charset="0"/>
              </a:rPr>
              <a:t>, </a:t>
            </a:r>
            <a:r>
              <a:rPr lang="en-US" sz="1100" err="1">
                <a:latin typeface="Calibri" charset="0"/>
                <a:ea typeface="Calibri" charset="0"/>
                <a:cs typeface="Calibri" charset="0"/>
              </a:rPr>
              <a:t>nibh</a:t>
            </a:r>
            <a:r>
              <a:rPr lang="en-US" sz="1100">
                <a:latin typeface="Calibri" charset="0"/>
                <a:ea typeface="Calibri" charset="0"/>
                <a:cs typeface="Calibri" charset="0"/>
              </a:rPr>
              <a:t> est. A magna </a:t>
            </a:r>
            <a:r>
              <a:rPr lang="en-US" sz="1100" err="1">
                <a:latin typeface="Calibri" charset="0"/>
                <a:ea typeface="Calibri" charset="0"/>
                <a:cs typeface="Calibri" charset="0"/>
              </a:rPr>
              <a:t>maecenas</a:t>
            </a:r>
            <a:r>
              <a:rPr lang="en-US" sz="1100">
                <a:latin typeface="Calibri" charset="0"/>
                <a:ea typeface="Calibri" charset="0"/>
                <a:cs typeface="Calibri" charset="0"/>
              </a:rPr>
              <a:t>, quam magna </a:t>
            </a:r>
            <a:r>
              <a:rPr lang="en-US" sz="1100" err="1">
                <a:latin typeface="Calibri" charset="0"/>
                <a:ea typeface="Calibri" charset="0"/>
                <a:cs typeface="Calibri" charset="0"/>
              </a:rPr>
              <a:t>nec</a:t>
            </a:r>
            <a:r>
              <a:rPr lang="en-US" sz="1100">
                <a:latin typeface="Calibri" charset="0"/>
                <a:ea typeface="Calibri" charset="0"/>
                <a:cs typeface="Calibri" charset="0"/>
              </a:rPr>
              <a:t> </a:t>
            </a:r>
            <a:r>
              <a:rPr lang="en-US" sz="1100" err="1">
                <a:latin typeface="Calibri" charset="0"/>
                <a:ea typeface="Calibri" charset="0"/>
                <a:cs typeface="Calibri" charset="0"/>
              </a:rPr>
              <a:t>quis</a:t>
            </a:r>
            <a:r>
              <a:rPr lang="en-US" sz="1100">
                <a:latin typeface="Calibri" charset="0"/>
                <a:ea typeface="Calibri" charset="0"/>
                <a:cs typeface="Calibri" charset="0"/>
              </a:rPr>
              <a:t>, </a:t>
            </a:r>
          </a:p>
          <a:p>
            <a:pPr marL="0" indent="0" algn="just">
              <a:buNone/>
            </a:pPr>
            <a:r>
              <a:rPr lang="en-US" sz="1100">
                <a:latin typeface="Calibri" charset="0"/>
                <a:ea typeface="Calibri" charset="0"/>
                <a:cs typeface="Calibri" charset="0"/>
              </a:rPr>
              <a:t>lorem </a:t>
            </a:r>
            <a:r>
              <a:rPr lang="en-US" sz="1100" err="1">
                <a:latin typeface="Calibri" charset="0"/>
                <a:ea typeface="Calibri" charset="0"/>
                <a:cs typeface="Calibri" charset="0"/>
              </a:rPr>
              <a:t>nunc</a:t>
            </a:r>
            <a:r>
              <a:rPr lang="en-US" sz="1100">
                <a:latin typeface="Calibri" charset="0"/>
                <a:ea typeface="Calibri" charset="0"/>
                <a:cs typeface="Calibri" charset="0"/>
              </a:rPr>
              <a:t>. </a:t>
            </a:r>
            <a:r>
              <a:rPr lang="en-US" sz="1100" err="1">
                <a:latin typeface="Calibri" charset="0"/>
                <a:ea typeface="Calibri" charset="0"/>
                <a:cs typeface="Calibri" charset="0"/>
              </a:rPr>
              <a:t>Suspendisse</a:t>
            </a:r>
            <a:r>
              <a:rPr lang="en-US" sz="1100">
                <a:latin typeface="Calibri" charset="0"/>
                <a:ea typeface="Calibri" charset="0"/>
                <a:cs typeface="Calibri" charset="0"/>
              </a:rPr>
              <a:t> </a:t>
            </a:r>
            <a:r>
              <a:rPr lang="en-US" sz="1100" err="1">
                <a:latin typeface="Calibri" charset="0"/>
                <a:ea typeface="Calibri" charset="0"/>
                <a:cs typeface="Calibri" charset="0"/>
              </a:rPr>
              <a:t>viverra</a:t>
            </a:r>
            <a:r>
              <a:rPr lang="en-US" sz="1100">
                <a:latin typeface="Calibri" charset="0"/>
                <a:ea typeface="Calibri" charset="0"/>
                <a:cs typeface="Calibri" charset="0"/>
              </a:rPr>
              <a:t> </a:t>
            </a:r>
            <a:r>
              <a:rPr lang="en-US" sz="1100" err="1">
                <a:latin typeface="Calibri" charset="0"/>
                <a:ea typeface="Calibri" charset="0"/>
                <a:cs typeface="Calibri" charset="0"/>
              </a:rPr>
              <a:t>sodales</a:t>
            </a:r>
            <a:r>
              <a:rPr lang="en-US" sz="1100">
                <a:latin typeface="Calibri" charset="0"/>
                <a:ea typeface="Calibri" charset="0"/>
                <a:cs typeface="Calibri" charset="0"/>
              </a:rPr>
              <a:t> </a:t>
            </a:r>
            <a:r>
              <a:rPr lang="en-US" sz="1100" err="1">
                <a:latin typeface="Calibri" charset="0"/>
                <a:ea typeface="Calibri" charset="0"/>
                <a:cs typeface="Calibri" charset="0"/>
              </a:rPr>
              <a:t>mauris</a:t>
            </a:r>
            <a:r>
              <a:rPr lang="en-US" sz="1100">
                <a:latin typeface="Calibri" charset="0"/>
                <a:ea typeface="Calibri" charset="0"/>
                <a:cs typeface="Calibri" charset="0"/>
              </a:rPr>
              <a:t>, </a:t>
            </a:r>
            <a:r>
              <a:rPr lang="en-US" sz="1100" err="1">
                <a:latin typeface="Calibri" charset="0"/>
                <a:ea typeface="Calibri" charset="0"/>
                <a:cs typeface="Calibri" charset="0"/>
              </a:rPr>
              <a:t>cras</a:t>
            </a:r>
            <a:r>
              <a:rPr lang="en-US" sz="1100">
                <a:latin typeface="Calibri" charset="0"/>
                <a:ea typeface="Calibri" charset="0"/>
                <a:cs typeface="Calibri" charset="0"/>
              </a:rPr>
              <a:t> pharetra </a:t>
            </a:r>
            <a:r>
              <a:rPr lang="en-US" sz="1100" err="1">
                <a:latin typeface="Calibri" charset="0"/>
                <a:ea typeface="Calibri" charset="0"/>
                <a:cs typeface="Calibri" charset="0"/>
              </a:rPr>
              <a:t>proin</a:t>
            </a:r>
            <a:r>
              <a:rPr lang="en-US" sz="1100">
                <a:latin typeface="Calibri" charset="0"/>
                <a:ea typeface="Calibri" charset="0"/>
                <a:cs typeface="Calibri" charset="0"/>
              </a:rPr>
              <a:t> </a:t>
            </a:r>
            <a:r>
              <a:rPr lang="en-US" sz="1100" err="1">
                <a:latin typeface="Calibri" charset="0"/>
                <a:ea typeface="Calibri" charset="0"/>
                <a:cs typeface="Calibri" charset="0"/>
              </a:rPr>
              <a:t>egestas</a:t>
            </a:r>
            <a:r>
              <a:rPr lang="en-US" sz="1100">
                <a:latin typeface="Calibri" charset="0"/>
                <a:ea typeface="Calibri" charset="0"/>
                <a:cs typeface="Calibri" charset="0"/>
              </a:rPr>
              <a:t> </a:t>
            </a:r>
            <a:r>
              <a:rPr lang="en-US" sz="1100" err="1">
                <a:latin typeface="Calibri" charset="0"/>
                <a:ea typeface="Calibri" charset="0"/>
                <a:cs typeface="Calibri" charset="0"/>
              </a:rPr>
              <a:t>arcu</a:t>
            </a:r>
            <a:r>
              <a:rPr lang="en-US" sz="1100">
                <a:latin typeface="Calibri" charset="0"/>
                <a:ea typeface="Calibri" charset="0"/>
                <a:cs typeface="Calibri" charset="0"/>
              </a:rPr>
              <a:t> </a:t>
            </a:r>
            <a:r>
              <a:rPr lang="en-US" sz="1100" err="1">
                <a:latin typeface="Calibri" charset="0"/>
                <a:ea typeface="Calibri" charset="0"/>
                <a:cs typeface="Calibri" charset="0"/>
              </a:rPr>
              <a:t>erat</a:t>
            </a:r>
            <a:r>
              <a:rPr lang="en-US" sz="1100">
                <a:latin typeface="Calibri" charset="0"/>
                <a:ea typeface="Calibri" charset="0"/>
                <a:cs typeface="Calibri" charset="0"/>
              </a:rPr>
              <a:t> dolor, at </a:t>
            </a:r>
            <a:r>
              <a:rPr lang="en-US" sz="1100" err="1">
                <a:latin typeface="Calibri" charset="0"/>
                <a:ea typeface="Calibri" charset="0"/>
                <a:cs typeface="Calibri" charset="0"/>
              </a:rPr>
              <a:t>amet</a:t>
            </a:r>
            <a:r>
              <a:rPr lang="en-US" sz="1100">
                <a:latin typeface="Calibri" charset="0"/>
                <a:ea typeface="Calibri" charset="0"/>
                <a:cs typeface="Calibri" charset="0"/>
              </a:rPr>
              <a:t>. </a:t>
            </a:r>
          </a:p>
          <a:p>
            <a:pPr marL="0" indent="0" algn="just">
              <a:buNone/>
            </a:pPr>
            <a:endParaRPr lang="en-US" sz="1100">
              <a:latin typeface="Calibri" charset="0"/>
              <a:ea typeface="Calibri" charset="0"/>
              <a:cs typeface="Calibri" charset="0"/>
            </a:endParaRPr>
          </a:p>
          <a:p>
            <a:pPr marL="0" indent="0" algn="just">
              <a:buNone/>
            </a:pPr>
            <a:r>
              <a:rPr lang="en-US" sz="1100">
                <a:latin typeface="Calibri" charset="0"/>
                <a:ea typeface="Calibri" charset="0"/>
                <a:cs typeface="Calibri" charset="0"/>
              </a:rPr>
              <a:t>Lorem ipsum dolor sit </a:t>
            </a:r>
            <a:r>
              <a:rPr lang="en-US" sz="1100" err="1">
                <a:latin typeface="Calibri" charset="0"/>
                <a:ea typeface="Calibri" charset="0"/>
                <a:cs typeface="Calibri" charset="0"/>
              </a:rPr>
              <a:t>amet</a:t>
            </a:r>
            <a:r>
              <a:rPr lang="en-US" sz="1100">
                <a:latin typeface="Calibri" charset="0"/>
                <a:ea typeface="Calibri" charset="0"/>
                <a:cs typeface="Calibri" charset="0"/>
              </a:rPr>
              <a:t>, </a:t>
            </a:r>
            <a:r>
              <a:rPr lang="en-US" sz="1100" err="1">
                <a:latin typeface="Calibri" charset="0"/>
                <a:ea typeface="Calibri" charset="0"/>
                <a:cs typeface="Calibri" charset="0"/>
              </a:rPr>
              <a:t>nibh</a:t>
            </a:r>
            <a:r>
              <a:rPr lang="en-US" sz="1100">
                <a:latin typeface="Calibri" charset="0"/>
                <a:ea typeface="Calibri" charset="0"/>
                <a:cs typeface="Calibri" charset="0"/>
              </a:rPr>
              <a:t> est. A magna </a:t>
            </a:r>
            <a:r>
              <a:rPr lang="en-US" sz="1100" err="1">
                <a:latin typeface="Calibri" charset="0"/>
                <a:ea typeface="Calibri" charset="0"/>
                <a:cs typeface="Calibri" charset="0"/>
              </a:rPr>
              <a:t>maecenas</a:t>
            </a:r>
            <a:r>
              <a:rPr lang="en-US" sz="1100">
                <a:latin typeface="Calibri" charset="0"/>
                <a:ea typeface="Calibri" charset="0"/>
                <a:cs typeface="Calibri" charset="0"/>
              </a:rPr>
              <a:t>, quam magna </a:t>
            </a:r>
            <a:r>
              <a:rPr lang="en-US" sz="1100" err="1">
                <a:latin typeface="Calibri" charset="0"/>
                <a:ea typeface="Calibri" charset="0"/>
                <a:cs typeface="Calibri" charset="0"/>
              </a:rPr>
              <a:t>nec</a:t>
            </a:r>
            <a:r>
              <a:rPr lang="en-US" sz="1100">
                <a:latin typeface="Calibri" charset="0"/>
                <a:ea typeface="Calibri" charset="0"/>
                <a:cs typeface="Calibri" charset="0"/>
              </a:rPr>
              <a:t> </a:t>
            </a:r>
            <a:r>
              <a:rPr lang="en-US" sz="1100" err="1">
                <a:latin typeface="Calibri" charset="0"/>
                <a:ea typeface="Calibri" charset="0"/>
                <a:cs typeface="Calibri" charset="0"/>
              </a:rPr>
              <a:t>quis</a:t>
            </a:r>
            <a:r>
              <a:rPr lang="en-US" sz="1100">
                <a:latin typeface="Calibri" charset="0"/>
                <a:ea typeface="Calibri" charset="0"/>
                <a:cs typeface="Calibri" charset="0"/>
              </a:rPr>
              <a:t>, lorem </a:t>
            </a:r>
            <a:r>
              <a:rPr lang="en-US" sz="1100" err="1">
                <a:latin typeface="Calibri" charset="0"/>
                <a:ea typeface="Calibri" charset="0"/>
                <a:cs typeface="Calibri" charset="0"/>
              </a:rPr>
              <a:t>nunc</a:t>
            </a:r>
            <a:r>
              <a:rPr lang="en-US" sz="1100">
                <a:latin typeface="Calibri" charset="0"/>
                <a:ea typeface="Calibri" charset="0"/>
                <a:cs typeface="Calibri" charset="0"/>
              </a:rPr>
              <a:t>. </a:t>
            </a:r>
          </a:p>
          <a:p>
            <a:pPr lvl="1"/>
            <a:endParaRPr lang="sv-SE"/>
          </a:p>
        </p:txBody>
      </p:sp>
      <p:sp>
        <p:nvSpPr>
          <p:cNvPr id="19" name="Rubrik 1"/>
          <p:cNvSpPr>
            <a:spLocks noGrp="1"/>
          </p:cNvSpPr>
          <p:nvPr>
            <p:ph type="title" hasCustomPrompt="1"/>
          </p:nvPr>
        </p:nvSpPr>
        <p:spPr>
          <a:xfrm>
            <a:off x="0" y="1720850"/>
            <a:ext cx="6084888" cy="635000"/>
          </a:xfrm>
          <a:prstGeom prst="rect">
            <a:avLst/>
          </a:prstGeom>
        </p:spPr>
        <p:txBody>
          <a:bodyPr lIns="251999" tIns="144000" rIns="251999" anchor="t" anchorCtr="0"/>
          <a:lstStyle>
            <a:lvl1pPr algn="l">
              <a:tabLst>
                <a:tab pos="133350" algn="l"/>
              </a:tabLst>
              <a:defRPr sz="2700" b="1" i="0" baseline="0">
                <a:latin typeface="Calibri Regular" charset="0"/>
                <a:cs typeface="Calibri Regular" charset="0"/>
              </a:defRPr>
            </a:lvl1pPr>
          </a:lstStyle>
          <a:p>
            <a:r>
              <a:rPr lang="sv-SE"/>
              <a:t>Rubrik - klistra in strecket här under</a:t>
            </a:r>
          </a:p>
        </p:txBody>
      </p:sp>
      <p:sp>
        <p:nvSpPr>
          <p:cNvPr id="3" name="Picture Placeholder 2"/>
          <p:cNvSpPr>
            <a:spLocks noGrp="1"/>
          </p:cNvSpPr>
          <p:nvPr>
            <p:ph type="pic" sz="quarter" idx="18"/>
          </p:nvPr>
        </p:nvSpPr>
        <p:spPr>
          <a:xfrm>
            <a:off x="0" y="0"/>
            <a:ext cx="6084888" cy="1720850"/>
          </a:xfrm>
          <a:prstGeom prst="rect">
            <a:avLst/>
          </a:prstGeom>
        </p:spPr>
        <p:txBody>
          <a:bodyPr/>
          <a:lstStyle/>
          <a:p>
            <a:endParaRPr lang="sv-SE"/>
          </a:p>
        </p:txBody>
      </p:sp>
      <p:sp>
        <p:nvSpPr>
          <p:cNvPr id="8" name="Rectangle 7">
            <a:extLst>
              <a:ext uri="{FF2B5EF4-FFF2-40B4-BE49-F238E27FC236}">
                <a16:creationId xmlns:a16="http://schemas.microsoft.com/office/drawing/2014/main" id="{6937F1BE-1871-2C48-9A3F-635EFF93B7F4}"/>
              </a:ext>
            </a:extLst>
          </p:cNvPr>
          <p:cNvSpPr/>
          <p:nvPr userDrawn="1"/>
        </p:nvSpPr>
        <p:spPr>
          <a:xfrm>
            <a:off x="6084094" y="0"/>
            <a:ext cx="3059905" cy="4873790"/>
          </a:xfrm>
          <a:prstGeom prst="rect">
            <a:avLst/>
          </a:prstGeom>
          <a:solidFill>
            <a:srgbClr val="D0E9E6"/>
          </a:solidFill>
          <a:ln>
            <a:noFill/>
          </a:ln>
          <a:effectLst/>
        </p:spPr>
        <p:style>
          <a:lnRef idx="1">
            <a:schemeClr val="accent1"/>
          </a:lnRef>
          <a:fillRef idx="1001">
            <a:schemeClr val="lt1"/>
          </a:fillRef>
          <a:effectRef idx="2">
            <a:schemeClr val="accent1"/>
          </a:effectRef>
          <a:fontRef idx="minor">
            <a:schemeClr val="lt1"/>
          </a:fontRef>
        </p:style>
        <p:txBody>
          <a:bodyPr rtlCol="0" anchor="t" anchorCtr="0"/>
          <a:lstStyle/>
          <a:p>
            <a:pPr algn="ctr"/>
            <a:endParaRPr lang="sv-SE" sz="1013"/>
          </a:p>
        </p:txBody>
      </p:sp>
      <p:sp>
        <p:nvSpPr>
          <p:cNvPr id="12" name="Platshållare för text 3">
            <a:extLst>
              <a:ext uri="{FF2B5EF4-FFF2-40B4-BE49-F238E27FC236}">
                <a16:creationId xmlns:a16="http://schemas.microsoft.com/office/drawing/2014/main" id="{376E395C-915F-B744-9D9C-F3E7D2B860CC}"/>
              </a:ext>
            </a:extLst>
          </p:cNvPr>
          <p:cNvSpPr>
            <a:spLocks noGrp="1"/>
          </p:cNvSpPr>
          <p:nvPr>
            <p:ph type="body" sz="quarter" idx="19" hasCustomPrompt="1"/>
          </p:nvPr>
        </p:nvSpPr>
        <p:spPr>
          <a:xfrm>
            <a:off x="6084888" y="-6515"/>
            <a:ext cx="3059112" cy="4702340"/>
          </a:xfrm>
          <a:prstGeom prst="rect">
            <a:avLst/>
          </a:prstGeom>
        </p:spPr>
        <p:txBody>
          <a:bodyPr lIns="251999" tIns="360000" rIns="251999" anchor="t" anchorCtr="0"/>
          <a:lstStyle>
            <a:lvl1pPr marL="0" indent="0">
              <a:buNone/>
              <a:defRPr sz="1050" b="1">
                <a:solidFill>
                  <a:schemeClr val="accent6"/>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a:t>
            </a:r>
          </a:p>
        </p:txBody>
      </p:sp>
    </p:spTree>
    <p:extLst>
      <p:ext uri="{BB962C8B-B14F-4D97-AF65-F5344CB8AC3E}">
        <p14:creationId xmlns:p14="http://schemas.microsoft.com/office/powerpoint/2010/main" val="165103572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ontaktsida">
    <p:spTree>
      <p:nvGrpSpPr>
        <p:cNvPr id="1" name=""/>
        <p:cNvGrpSpPr/>
        <p:nvPr/>
      </p:nvGrpSpPr>
      <p:grpSpPr>
        <a:xfrm>
          <a:off x="0" y="0"/>
          <a:ext cx="0" cy="0"/>
          <a:chOff x="0" y="0"/>
          <a:chExt cx="0" cy="0"/>
        </a:xfrm>
      </p:grpSpPr>
      <p:sp>
        <p:nvSpPr>
          <p:cNvPr id="5" name="Rectangle 4"/>
          <p:cNvSpPr/>
          <p:nvPr userDrawn="1"/>
        </p:nvSpPr>
        <p:spPr>
          <a:xfrm>
            <a:off x="-1" y="-14747"/>
            <a:ext cx="9144000" cy="2141002"/>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cxnSp>
        <p:nvCxnSpPr>
          <p:cNvPr id="7" name="Straight Connector 6"/>
          <p:cNvCxnSpPr/>
          <p:nvPr userDrawn="1"/>
        </p:nvCxnSpPr>
        <p:spPr>
          <a:xfrm>
            <a:off x="245393" y="3184545"/>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52BE7F0-EAB0-364E-B6CD-80BF60F6DA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747"/>
            <a:ext cx="9144000" cy="2279207"/>
          </a:xfrm>
          <a:prstGeom prst="rect">
            <a:avLst/>
          </a:prstGeom>
        </p:spPr>
      </p:pic>
      <p:sp>
        <p:nvSpPr>
          <p:cNvPr id="8" name="Rectangle 7">
            <a:extLst>
              <a:ext uri="{FF2B5EF4-FFF2-40B4-BE49-F238E27FC236}">
                <a16:creationId xmlns:a16="http://schemas.microsoft.com/office/drawing/2014/main" id="{ECFA009D-60C7-F74C-A248-03B7F2A6D06B}"/>
              </a:ext>
            </a:extLst>
          </p:cNvPr>
          <p:cNvSpPr/>
          <p:nvPr userDrawn="1"/>
        </p:nvSpPr>
        <p:spPr>
          <a:xfrm>
            <a:off x="0" y="-14748"/>
            <a:ext cx="9144000" cy="2279207"/>
          </a:xfrm>
          <a:prstGeom prst="rect">
            <a:avLst/>
          </a:prstGeom>
          <a:solidFill>
            <a:schemeClr val="accent6">
              <a:alpha val="7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cxnSp>
        <p:nvCxnSpPr>
          <p:cNvPr id="10" name="Straight Connector 9">
            <a:extLst>
              <a:ext uri="{FF2B5EF4-FFF2-40B4-BE49-F238E27FC236}">
                <a16:creationId xmlns:a16="http://schemas.microsoft.com/office/drawing/2014/main" id="{BA4EC879-D03B-9A4A-820F-76F5CF3EF931}"/>
              </a:ext>
            </a:extLst>
          </p:cNvPr>
          <p:cNvCxnSpPr/>
          <p:nvPr userDrawn="1"/>
        </p:nvCxnSpPr>
        <p:spPr>
          <a:xfrm>
            <a:off x="251222" y="2001298"/>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Rubrik 1"/>
          <p:cNvSpPr>
            <a:spLocks noGrp="1"/>
          </p:cNvSpPr>
          <p:nvPr>
            <p:ph type="title" hasCustomPrompt="1"/>
          </p:nvPr>
        </p:nvSpPr>
        <p:spPr>
          <a:xfrm>
            <a:off x="0" y="-14747"/>
            <a:ext cx="9143999" cy="2016045"/>
          </a:xfrm>
          <a:prstGeom prst="rect">
            <a:avLst/>
          </a:prstGeom>
        </p:spPr>
        <p:txBody>
          <a:bodyPr wrap="square" lIns="251999" tIns="1475999" rIns="251999" anchor="t" anchorCtr="0"/>
          <a:lstStyle>
            <a:lvl1pPr algn="l">
              <a:tabLst>
                <a:tab pos="133350" algn="l"/>
              </a:tabLst>
              <a:defRPr sz="2700" b="1" i="0" baseline="0">
                <a:solidFill>
                  <a:schemeClr val="bg1"/>
                </a:solidFill>
                <a:latin typeface="Calibri" panose="020F0502020204030204" pitchFamily="34" charset="0"/>
                <a:cs typeface="Calibri" panose="020F0502020204030204" pitchFamily="34" charset="0"/>
              </a:defRPr>
            </a:lvl1pPr>
          </a:lstStyle>
          <a:p>
            <a:r>
              <a:rPr lang="sv-SE" sz="2700" b="1">
                <a:solidFill>
                  <a:schemeClr val="bg1"/>
                </a:solidFill>
              </a:rPr>
              <a:t>Vi på </a:t>
            </a:r>
            <a:r>
              <a:rPr lang="sv-SE" sz="2700" b="1" err="1">
                <a:solidFill>
                  <a:schemeClr val="bg1"/>
                </a:solidFill>
              </a:rPr>
              <a:t>Novus</a:t>
            </a:r>
            <a:r>
              <a:rPr lang="sv-SE" sz="2700" b="1">
                <a:solidFill>
                  <a:schemeClr val="bg1"/>
                </a:solidFill>
              </a:rPr>
              <a:t> älskar frågor</a:t>
            </a:r>
          </a:p>
        </p:txBody>
      </p:sp>
      <p:sp>
        <p:nvSpPr>
          <p:cNvPr id="11" name="Platshållare för text 3">
            <a:extLst>
              <a:ext uri="{FF2B5EF4-FFF2-40B4-BE49-F238E27FC236}">
                <a16:creationId xmlns:a16="http://schemas.microsoft.com/office/drawing/2014/main" id="{1DCE5809-34DF-264F-8BB7-BD80CF785954}"/>
              </a:ext>
            </a:extLst>
          </p:cNvPr>
          <p:cNvSpPr>
            <a:spLocks noGrp="1"/>
          </p:cNvSpPr>
          <p:nvPr>
            <p:ph type="body" sz="quarter" idx="13" hasCustomPrompt="1"/>
          </p:nvPr>
        </p:nvSpPr>
        <p:spPr>
          <a:xfrm>
            <a:off x="0" y="3029639"/>
            <a:ext cx="9144000" cy="1666186"/>
          </a:xfrm>
          <a:prstGeom prst="rect">
            <a:avLst/>
          </a:prstGeom>
        </p:spPr>
        <p:txBody>
          <a:bodyPr lIns="251999" tIns="108000" rIns="251999" bIns="251999" numCol="2" spcCol="504000"/>
          <a:lstStyle>
            <a:lvl1pPr marL="0" indent="0" algn="l">
              <a:buNone/>
              <a:defRPr sz="1050" b="1" i="0">
                <a:solidFill>
                  <a:schemeClr val="tx1"/>
                </a:solidFill>
                <a:latin typeface="Calibri Regular" charset="0"/>
                <a:cs typeface="Calibri Regular" charset="0"/>
              </a:defRPr>
            </a:lvl1pPr>
            <a:lvl2pPr marL="0" indent="0" algn="l">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marL="0" indent="0" algn="just">
              <a:buNone/>
            </a:pPr>
            <a:r>
              <a:rPr lang="en-US" sz="1100" err="1">
                <a:latin typeface="Calibri" charset="0"/>
                <a:ea typeface="Calibri" charset="0"/>
                <a:cs typeface="Calibri" charset="0"/>
              </a:rPr>
              <a:t>Kontakter</a:t>
            </a:r>
            <a:r>
              <a:rPr lang="en-US" sz="1100">
                <a:latin typeface="Calibri" charset="0"/>
                <a:ea typeface="Calibri" charset="0"/>
                <a:cs typeface="Calibri" charset="0"/>
              </a:rPr>
              <a:t> </a:t>
            </a:r>
            <a:r>
              <a:rPr lang="en-US" sz="1100" err="1">
                <a:latin typeface="Calibri" charset="0"/>
                <a:ea typeface="Calibri" charset="0"/>
                <a:cs typeface="Calibri" charset="0"/>
              </a:rPr>
              <a:t>på</a:t>
            </a:r>
            <a:r>
              <a:rPr lang="en-US" sz="1100">
                <a:latin typeface="Calibri" charset="0"/>
                <a:ea typeface="Calibri" charset="0"/>
                <a:cs typeface="Calibri" charset="0"/>
              </a:rPr>
              <a:t> Novus</a:t>
            </a:r>
          </a:p>
          <a:p>
            <a:pPr lvl="1"/>
            <a:endParaRPr lang="sv-SE"/>
          </a:p>
        </p:txBody>
      </p:sp>
    </p:spTree>
    <p:extLst>
      <p:ext uri="{BB962C8B-B14F-4D97-AF65-F5344CB8AC3E}">
        <p14:creationId xmlns:p14="http://schemas.microsoft.com/office/powerpoint/2010/main" val="1486485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ta sida">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77A1ACB-4DE4-0B4D-A740-536F03FE151E}"/>
              </a:ext>
            </a:extLst>
          </p:cNvPr>
          <p:cNvGrpSpPr/>
          <p:nvPr userDrawn="1"/>
        </p:nvGrpSpPr>
        <p:grpSpPr>
          <a:xfrm>
            <a:off x="1506705" y="1853327"/>
            <a:ext cx="6130591" cy="958534"/>
            <a:chOff x="266026" y="4335322"/>
            <a:chExt cx="2425837" cy="379286"/>
          </a:xfrm>
        </p:grpSpPr>
        <p:sp>
          <p:nvSpPr>
            <p:cNvPr id="4" name="Freeform: Shape 1">
              <a:extLst>
                <a:ext uri="{FF2B5EF4-FFF2-40B4-BE49-F238E27FC236}">
                  <a16:creationId xmlns:a16="http://schemas.microsoft.com/office/drawing/2014/main" id="{3A29722E-89EE-2D46-ADD6-A10C8087782A}"/>
                </a:ext>
              </a:extLst>
            </p:cNvPr>
            <p:cNvSpPr/>
            <p:nvPr/>
          </p:nvSpPr>
          <p:spPr>
            <a:xfrm>
              <a:off x="266026" y="4560988"/>
              <a:ext cx="137286" cy="139619"/>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5" name="Freeform: Shape 2">
              <a:extLst>
                <a:ext uri="{FF2B5EF4-FFF2-40B4-BE49-F238E27FC236}">
                  <a16:creationId xmlns:a16="http://schemas.microsoft.com/office/drawing/2014/main" id="{D7BF5441-9FB2-594C-A3EF-A8522B17210E}"/>
                </a:ext>
              </a:extLst>
            </p:cNvPr>
            <p:cNvSpPr/>
            <p:nvPr/>
          </p:nvSpPr>
          <p:spPr>
            <a:xfrm>
              <a:off x="487219" y="4560988"/>
              <a:ext cx="137286" cy="139619"/>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7" name="Freeform: Shape 3">
              <a:extLst>
                <a:ext uri="{FF2B5EF4-FFF2-40B4-BE49-F238E27FC236}">
                  <a16:creationId xmlns:a16="http://schemas.microsoft.com/office/drawing/2014/main" id="{18ADAF32-B4FC-0B47-BD94-5B7B0F1DD109}"/>
                </a:ext>
              </a:extLst>
            </p:cNvPr>
            <p:cNvSpPr/>
            <p:nvPr/>
          </p:nvSpPr>
          <p:spPr>
            <a:xfrm>
              <a:off x="266026" y="4342322"/>
              <a:ext cx="137286" cy="137286"/>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8" name="Freeform: Shape 4">
              <a:extLst>
                <a:ext uri="{FF2B5EF4-FFF2-40B4-BE49-F238E27FC236}">
                  <a16:creationId xmlns:a16="http://schemas.microsoft.com/office/drawing/2014/main" id="{E3568D52-794B-8E41-A10B-AF2907CF4137}"/>
                </a:ext>
              </a:extLst>
            </p:cNvPr>
            <p:cNvSpPr/>
            <p:nvPr/>
          </p:nvSpPr>
          <p:spPr>
            <a:xfrm>
              <a:off x="487219" y="4342322"/>
              <a:ext cx="137286" cy="137286"/>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9" name="Freeform: Shape 5">
              <a:extLst>
                <a:ext uri="{FF2B5EF4-FFF2-40B4-BE49-F238E27FC236}">
                  <a16:creationId xmlns:a16="http://schemas.microsoft.com/office/drawing/2014/main" id="{BD098AC0-E1E6-E740-922E-7C9ACFF1AB9B}"/>
                </a:ext>
              </a:extLst>
            </p:cNvPr>
            <p:cNvSpPr/>
            <p:nvPr/>
          </p:nvSpPr>
          <p:spPr>
            <a:xfrm>
              <a:off x="1141272" y="4335322"/>
              <a:ext cx="167718" cy="372286"/>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0" name="Freeform: Shape 6">
              <a:extLst>
                <a:ext uri="{FF2B5EF4-FFF2-40B4-BE49-F238E27FC236}">
                  <a16:creationId xmlns:a16="http://schemas.microsoft.com/office/drawing/2014/main" id="{20C050DC-B526-FB43-865F-50C7B23EF71A}"/>
                </a:ext>
              </a:extLst>
            </p:cNvPr>
            <p:cNvSpPr/>
            <p:nvPr/>
          </p:nvSpPr>
          <p:spPr>
            <a:xfrm>
              <a:off x="1360326" y="4335322"/>
              <a:ext cx="167524" cy="372286"/>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1" name="Freeform: Shape 7">
              <a:extLst>
                <a:ext uri="{FF2B5EF4-FFF2-40B4-BE49-F238E27FC236}">
                  <a16:creationId xmlns:a16="http://schemas.microsoft.com/office/drawing/2014/main" id="{D9640950-1198-334A-8C9E-326A4348F022}"/>
                </a:ext>
              </a:extLst>
            </p:cNvPr>
            <p:cNvSpPr/>
            <p:nvPr/>
          </p:nvSpPr>
          <p:spPr>
            <a:xfrm>
              <a:off x="694509" y="4337655"/>
              <a:ext cx="193095" cy="362952"/>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2" name="Freeform: Shape 8">
              <a:extLst>
                <a:ext uri="{FF2B5EF4-FFF2-40B4-BE49-F238E27FC236}">
                  <a16:creationId xmlns:a16="http://schemas.microsoft.com/office/drawing/2014/main" id="{ADDF27E3-0490-A84E-A722-598C88426F0C}"/>
                </a:ext>
              </a:extLst>
            </p:cNvPr>
            <p:cNvSpPr/>
            <p:nvPr/>
          </p:nvSpPr>
          <p:spPr>
            <a:xfrm>
              <a:off x="934274" y="4337655"/>
              <a:ext cx="186191" cy="362952"/>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3" name="Freeform: Shape 9">
              <a:extLst>
                <a:ext uri="{FF2B5EF4-FFF2-40B4-BE49-F238E27FC236}">
                  <a16:creationId xmlns:a16="http://schemas.microsoft.com/office/drawing/2014/main" id="{AE90A7FA-5BD0-2C4A-AE1D-EEB45EE8CC74}"/>
                </a:ext>
              </a:extLst>
            </p:cNvPr>
            <p:cNvSpPr/>
            <p:nvPr/>
          </p:nvSpPr>
          <p:spPr>
            <a:xfrm>
              <a:off x="2177430" y="4342322"/>
              <a:ext cx="183858" cy="365285"/>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4" name="Freeform: Shape 10">
              <a:extLst>
                <a:ext uri="{FF2B5EF4-FFF2-40B4-BE49-F238E27FC236}">
                  <a16:creationId xmlns:a16="http://schemas.microsoft.com/office/drawing/2014/main" id="{BAFD73A1-D342-374E-8F01-76507B5C861F}"/>
                </a:ext>
              </a:extLst>
            </p:cNvPr>
            <p:cNvSpPr/>
            <p:nvPr/>
          </p:nvSpPr>
          <p:spPr>
            <a:xfrm>
              <a:off x="1951667" y="4342322"/>
              <a:ext cx="183761" cy="365285"/>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5" name="Freeform: Shape 11">
              <a:extLst>
                <a:ext uri="{FF2B5EF4-FFF2-40B4-BE49-F238E27FC236}">
                  <a16:creationId xmlns:a16="http://schemas.microsoft.com/office/drawing/2014/main" id="{BB00F5AC-09FE-FD40-B19A-535E3105F93B}"/>
                </a:ext>
              </a:extLst>
            </p:cNvPr>
            <p:cNvSpPr/>
            <p:nvPr/>
          </p:nvSpPr>
          <p:spPr>
            <a:xfrm>
              <a:off x="2386956" y="4607560"/>
              <a:ext cx="116382" cy="107048"/>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6" name="Freeform: Shape 12">
              <a:extLst>
                <a:ext uri="{FF2B5EF4-FFF2-40B4-BE49-F238E27FC236}">
                  <a16:creationId xmlns:a16="http://schemas.microsoft.com/office/drawing/2014/main" id="{D577FC6A-F751-5A40-9B67-8B2F12228FCA}"/>
                </a:ext>
              </a:extLst>
            </p:cNvPr>
            <p:cNvSpPr/>
            <p:nvPr/>
          </p:nvSpPr>
          <p:spPr>
            <a:xfrm>
              <a:off x="2557008" y="4342322"/>
              <a:ext cx="111618" cy="90714"/>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7" name="Freeform: Shape 13">
              <a:extLst>
                <a:ext uri="{FF2B5EF4-FFF2-40B4-BE49-F238E27FC236}">
                  <a16:creationId xmlns:a16="http://schemas.microsoft.com/office/drawing/2014/main" id="{4E6187D0-C18B-B54C-8FE6-8DE0B0D7166F}"/>
                </a:ext>
              </a:extLst>
            </p:cNvPr>
            <p:cNvSpPr/>
            <p:nvPr/>
          </p:nvSpPr>
          <p:spPr>
            <a:xfrm>
              <a:off x="2391623" y="4342322"/>
              <a:ext cx="300240" cy="365674"/>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8" name="Freeform: Shape 14">
              <a:extLst>
                <a:ext uri="{FF2B5EF4-FFF2-40B4-BE49-F238E27FC236}">
                  <a16:creationId xmlns:a16="http://schemas.microsoft.com/office/drawing/2014/main" id="{ECD9FC61-A0B3-7640-B230-55FC8A757D18}"/>
                </a:ext>
              </a:extLst>
            </p:cNvPr>
            <p:cNvSpPr/>
            <p:nvPr/>
          </p:nvSpPr>
          <p:spPr>
            <a:xfrm>
              <a:off x="1520850" y="4342322"/>
              <a:ext cx="405051" cy="358285"/>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363387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llansida">
    <p:spTree>
      <p:nvGrpSpPr>
        <p:cNvPr id="1" name=""/>
        <p:cNvGrpSpPr/>
        <p:nvPr/>
      </p:nvGrpSpPr>
      <p:grpSpPr>
        <a:xfrm>
          <a:off x="0" y="0"/>
          <a:ext cx="0" cy="0"/>
          <a:chOff x="0" y="0"/>
          <a:chExt cx="0" cy="0"/>
        </a:xfrm>
      </p:grpSpPr>
      <p:sp>
        <p:nvSpPr>
          <p:cNvPr id="50" name="Rubrik 1"/>
          <p:cNvSpPr>
            <a:spLocks noGrp="1"/>
          </p:cNvSpPr>
          <p:nvPr>
            <p:ph type="title" hasCustomPrompt="1"/>
          </p:nvPr>
        </p:nvSpPr>
        <p:spPr>
          <a:xfrm>
            <a:off x="1" y="0"/>
            <a:ext cx="9143998" cy="941696"/>
          </a:xfrm>
          <a:prstGeom prst="rect">
            <a:avLst/>
          </a:prstGeom>
        </p:spPr>
        <p:txBody>
          <a:bodyPr lIns="251999" tIns="4572000" rIns="251999" anchor="t" anchorCtr="0"/>
          <a:lstStyle>
            <a:lvl1pPr marL="0" marR="0" indent="0" algn="l" defTabSz="457200" rtl="0" eaLnBrk="1" fontAlgn="auto" latinLnBrk="0" hangingPunct="1">
              <a:lnSpc>
                <a:spcPct val="100000"/>
              </a:lnSpc>
              <a:spcBef>
                <a:spcPct val="0"/>
              </a:spcBef>
              <a:spcAft>
                <a:spcPts val="0"/>
              </a:spcAft>
              <a:buClrTx/>
              <a:buSzTx/>
              <a:buFontTx/>
              <a:buNone/>
              <a:tabLst>
                <a:tab pos="177800" algn="l"/>
              </a:tabLst>
              <a:defRPr sz="2700" b="1" i="0" baseline="0">
                <a:solidFill>
                  <a:schemeClr val="bg1"/>
                </a:solidFill>
                <a:latin typeface="Calibri Regular" charset="0"/>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r>
              <a:rPr kumimoji="0" lang="sv-SE" sz="2700" b="1" i="0" u="none" strike="noStrike" kern="1200" cap="none" spc="0" normalizeH="0" baseline="0" noProof="0">
                <a:ln>
                  <a:noFill/>
                </a:ln>
                <a:solidFill>
                  <a:schemeClr val="tx1"/>
                </a:solidFill>
                <a:effectLst/>
                <a:uLnTx/>
                <a:uFillTx/>
                <a:latin typeface="Calibri" charset="0"/>
                <a:ea typeface="Calibri" charset="0"/>
                <a:cs typeface="Calibri" charset="0"/>
              </a:rPr>
              <a:t>Novus slutsatser och insikter</a:t>
            </a:r>
          </a:p>
        </p:txBody>
      </p:sp>
    </p:spTree>
    <p:extLst>
      <p:ext uri="{BB962C8B-B14F-4D97-AF65-F5344CB8AC3E}">
        <p14:creationId xmlns:p14="http://schemas.microsoft.com/office/powerpoint/2010/main" val="171137737"/>
      </p:ext>
    </p:extLst>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41696"/>
            <a:ext cx="8653462" cy="3800104"/>
          </a:xfrm>
          <a:prstGeom prst="rect">
            <a:avLst/>
          </a:prstGeom>
        </p:spPr>
        <p:txBody>
          <a:bodyPr lIns="0"/>
          <a:lstStyle>
            <a:lvl1pPr marL="0" indent="0">
              <a:buNone/>
              <a:defRPr sz="1100" b="0" i="0">
                <a:solidFill>
                  <a:schemeClr val="tx1"/>
                </a:solidFill>
                <a:latin typeface="Calibri Regular" charset="0"/>
                <a:cs typeface="Calibri Regular" charset="0"/>
              </a:defRPr>
            </a:lvl1pPr>
            <a:lvl2pPr marL="0" indent="0">
              <a:spcBef>
                <a:spcPts val="0"/>
              </a:spcBef>
              <a:buNone/>
              <a:defRPr sz="11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100" b="0" i="0">
                <a:solidFill>
                  <a:schemeClr val="tx1"/>
                </a:solidFill>
                <a:latin typeface="Calibri Regular" charset="0"/>
                <a:cs typeface="Calibri Regular" charset="0"/>
              </a:defRPr>
            </a:lvl3pPr>
            <a:lvl4pPr marL="0" indent="0">
              <a:buFontTx/>
              <a:buNone/>
              <a:defRPr lang="sv-SE" sz="110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Rubrik 1">
            <a:extLst>
              <a:ext uri="{FF2B5EF4-FFF2-40B4-BE49-F238E27FC236}">
                <a16:creationId xmlns:a16="http://schemas.microsoft.com/office/drawing/2014/main" id="{A6F7FC73-6BB5-BB4D-BD2E-9FC1228BAD9B}"/>
              </a:ext>
            </a:extLst>
          </p:cNvPr>
          <p:cNvSpPr>
            <a:spLocks noGrp="1"/>
          </p:cNvSpPr>
          <p:nvPr>
            <p:ph type="title" hasCustomPrompt="1"/>
          </p:nvPr>
        </p:nvSpPr>
        <p:spPr>
          <a:xfrm>
            <a:off x="1" y="0"/>
            <a:ext cx="8896064"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183369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700" b="0" i="0" baseline="0">
                <a:latin typeface="Calibri" panose="020F0502020204030204" pitchFamily="34" charset="0"/>
                <a:cs typeface="Calibri" panose="020F0502020204030204" pitchFamily="34"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2026-01-12</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0989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panose="020F0502020204030204" pitchFamily="34" charset="0"/>
                <a:cs typeface="Calibri" panose="020F0502020204030204" pitchFamily="34"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2026-01-12</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69337681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2026-01-12</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3903639068"/>
      </p:ext>
    </p:extLst>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2026-01-12</a:t>
            </a:fld>
            <a:endParaRPr lang="en-US"/>
          </a:p>
        </p:txBody>
      </p:sp>
    </p:spTree>
    <p:extLst>
      <p:ext uri="{BB962C8B-B14F-4D97-AF65-F5344CB8AC3E}">
        <p14:creationId xmlns:p14="http://schemas.microsoft.com/office/powerpoint/2010/main" val="336544248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54332"/>
            <a:ext cx="8653462" cy="3787468"/>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27421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2026-01-12</a:t>
            </a:fld>
            <a:endParaRPr lang="en-US"/>
          </a:p>
        </p:txBody>
      </p:sp>
    </p:spTree>
    <p:extLst>
      <p:ext uri="{BB962C8B-B14F-4D97-AF65-F5344CB8AC3E}">
        <p14:creationId xmlns:p14="http://schemas.microsoft.com/office/powerpoint/2010/main" val="1041161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447A095E-ED30-324D-DEA1-2247A993A6F2}"/>
              </a:ext>
            </a:extLst>
          </p:cNvPr>
          <p:cNvSpPr/>
          <p:nvPr userDrawn="1"/>
        </p:nvSpPr>
        <p:spPr>
          <a:xfrm>
            <a:off x="0" y="4867275"/>
            <a:ext cx="9144001" cy="27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 name="Slide Number Placeholder 5">
            <a:extLst>
              <a:ext uri="{FF2B5EF4-FFF2-40B4-BE49-F238E27FC236}">
                <a16:creationId xmlns:a16="http://schemas.microsoft.com/office/drawing/2014/main" id="{CABE97D5-B409-6F7C-582C-E8E5ED4CE039}"/>
              </a:ext>
            </a:extLst>
          </p:cNvPr>
          <p:cNvSpPr txBox="1">
            <a:spLocks/>
          </p:cNvSpPr>
          <p:nvPr userDrawn="1"/>
        </p:nvSpPr>
        <p:spPr>
          <a:xfrm>
            <a:off x="0" y="4867274"/>
            <a:ext cx="748416" cy="276225"/>
          </a:xfrm>
          <a:prstGeom prst="rect">
            <a:avLst/>
          </a:prstGeom>
        </p:spPr>
        <p:txBody>
          <a:bodyPr lIns="251999" anchor="ctr" anchorCtr="0"/>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050" smtClean="0">
                <a:solidFill>
                  <a:schemeClr val="bg1"/>
                </a:solidFill>
                <a:latin typeface="Calibri" panose="020F0502020204030204" pitchFamily="34" charset="0"/>
                <a:cs typeface="Calibri" panose="020F0502020204030204" pitchFamily="34" charset="0"/>
              </a:rPr>
              <a:pPr/>
              <a:t>‹#›</a:t>
            </a:fld>
            <a:endParaRPr lang="en-US" sz="1050" dirty="0">
              <a:solidFill>
                <a:schemeClr val="bg1"/>
              </a:solidFill>
              <a:latin typeface="Calibri" panose="020F0502020204030204" pitchFamily="34" charset="0"/>
              <a:cs typeface="Calibri" panose="020F0502020204030204" pitchFamily="34" charset="0"/>
            </a:endParaRPr>
          </a:p>
        </p:txBody>
      </p:sp>
      <p:sp>
        <p:nvSpPr>
          <p:cNvPr id="4" name="Date Placeholder 1">
            <a:extLst>
              <a:ext uri="{FF2B5EF4-FFF2-40B4-BE49-F238E27FC236}">
                <a16:creationId xmlns:a16="http://schemas.microsoft.com/office/drawing/2014/main" id="{35E43C8B-F9BF-DC1E-4C3D-850F3C5CECC4}"/>
              </a:ext>
            </a:extLst>
          </p:cNvPr>
          <p:cNvSpPr txBox="1">
            <a:spLocks/>
          </p:cNvSpPr>
          <p:nvPr userDrawn="1"/>
        </p:nvSpPr>
        <p:spPr>
          <a:xfrm>
            <a:off x="3505200" y="4867275"/>
            <a:ext cx="2133600" cy="276225"/>
          </a:xfrm>
          <a:prstGeom prst="rect">
            <a:avLst/>
          </a:prstGeom>
        </p:spPr>
        <p:txBody>
          <a:bodyPr anchor="ctr" anchorCtr="0"/>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noProof="0" dirty="0">
                <a:solidFill>
                  <a:schemeClr val="bg1"/>
                </a:solidFill>
                <a:latin typeface="Calibri" charset="0"/>
                <a:ea typeface="Calibri" charset="0"/>
                <a:cs typeface="Calibri" charset="0"/>
              </a:rPr>
              <a:t>novus.se</a:t>
            </a:r>
          </a:p>
        </p:txBody>
      </p:sp>
      <p:grpSp>
        <p:nvGrpSpPr>
          <p:cNvPr id="5" name="Group 1">
            <a:extLst>
              <a:ext uri="{FF2B5EF4-FFF2-40B4-BE49-F238E27FC236}">
                <a16:creationId xmlns:a16="http://schemas.microsoft.com/office/drawing/2014/main" id="{B7B46C22-6CD0-04F2-6AA5-642DF49B9A25}"/>
              </a:ext>
            </a:extLst>
          </p:cNvPr>
          <p:cNvGrpSpPr/>
          <p:nvPr userDrawn="1"/>
        </p:nvGrpSpPr>
        <p:grpSpPr>
          <a:xfrm>
            <a:off x="8031104" y="4937759"/>
            <a:ext cx="856510" cy="133917"/>
            <a:chOff x="822600" y="2161080"/>
            <a:chExt cx="8982000" cy="1404360"/>
          </a:xfrm>
          <a:solidFill>
            <a:schemeClr val="bg1"/>
          </a:solidFill>
        </p:grpSpPr>
        <p:sp>
          <p:nvSpPr>
            <p:cNvPr id="6" name="Freeform: Shape 1">
              <a:extLst>
                <a:ext uri="{FF2B5EF4-FFF2-40B4-BE49-F238E27FC236}">
                  <a16:creationId xmlns:a16="http://schemas.microsoft.com/office/drawing/2014/main" id="{97165509-7B8A-5843-2B1C-ABC64DF9C212}"/>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7" name="Freeform: Shape 2">
              <a:extLst>
                <a:ext uri="{FF2B5EF4-FFF2-40B4-BE49-F238E27FC236}">
                  <a16:creationId xmlns:a16="http://schemas.microsoft.com/office/drawing/2014/main" id="{3080003D-FB5A-165E-6979-5C68D42D4B7E}"/>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8" name="Freeform: Shape 3">
              <a:extLst>
                <a:ext uri="{FF2B5EF4-FFF2-40B4-BE49-F238E27FC236}">
                  <a16:creationId xmlns:a16="http://schemas.microsoft.com/office/drawing/2014/main" id="{5EE537D8-E4CE-6C2D-C148-1BCD022D0CCD}"/>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9" name="Freeform: Shape 4">
              <a:extLst>
                <a:ext uri="{FF2B5EF4-FFF2-40B4-BE49-F238E27FC236}">
                  <a16:creationId xmlns:a16="http://schemas.microsoft.com/office/drawing/2014/main" id="{66D1BBBE-CE74-459D-5999-603B4E616724}"/>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0" name="Freeform: Shape 5">
              <a:extLst>
                <a:ext uri="{FF2B5EF4-FFF2-40B4-BE49-F238E27FC236}">
                  <a16:creationId xmlns:a16="http://schemas.microsoft.com/office/drawing/2014/main" id="{1493E3C1-8AA8-C83A-24F0-C58438785D30}"/>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1" name="Freeform: Shape 6">
              <a:extLst>
                <a:ext uri="{FF2B5EF4-FFF2-40B4-BE49-F238E27FC236}">
                  <a16:creationId xmlns:a16="http://schemas.microsoft.com/office/drawing/2014/main" id="{44AD8DE6-D530-8BFC-A8D3-682D124164D9}"/>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2" name="Freeform: Shape 7">
              <a:extLst>
                <a:ext uri="{FF2B5EF4-FFF2-40B4-BE49-F238E27FC236}">
                  <a16:creationId xmlns:a16="http://schemas.microsoft.com/office/drawing/2014/main" id="{44C904AA-2A9F-FFCD-36AB-AAEEB87013A7}"/>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3" name="Freeform: Shape 8">
              <a:extLst>
                <a:ext uri="{FF2B5EF4-FFF2-40B4-BE49-F238E27FC236}">
                  <a16:creationId xmlns:a16="http://schemas.microsoft.com/office/drawing/2014/main" id="{E02EDAA2-861B-C7D5-F806-C4456AAF0A92}"/>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4" name="Freeform: Shape 9">
              <a:extLst>
                <a:ext uri="{FF2B5EF4-FFF2-40B4-BE49-F238E27FC236}">
                  <a16:creationId xmlns:a16="http://schemas.microsoft.com/office/drawing/2014/main" id="{3D515677-926C-B211-60C7-3F207F72FBEE}"/>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5" name="Freeform: Shape 10">
              <a:extLst>
                <a:ext uri="{FF2B5EF4-FFF2-40B4-BE49-F238E27FC236}">
                  <a16:creationId xmlns:a16="http://schemas.microsoft.com/office/drawing/2014/main" id="{4E9B9380-5F8A-6B61-1194-844274D1ABFC}"/>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6" name="Freeform: Shape 11">
              <a:extLst>
                <a:ext uri="{FF2B5EF4-FFF2-40B4-BE49-F238E27FC236}">
                  <a16:creationId xmlns:a16="http://schemas.microsoft.com/office/drawing/2014/main" id="{C8897FDF-BEA8-BBF1-D087-20A6BFABF044}"/>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7" name="Freeform: Shape 12">
              <a:extLst>
                <a:ext uri="{FF2B5EF4-FFF2-40B4-BE49-F238E27FC236}">
                  <a16:creationId xmlns:a16="http://schemas.microsoft.com/office/drawing/2014/main" id="{E3299FE6-C99A-8A60-F089-12C9D16A3133}"/>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8" name="Freeform: Shape 13">
              <a:extLst>
                <a:ext uri="{FF2B5EF4-FFF2-40B4-BE49-F238E27FC236}">
                  <a16:creationId xmlns:a16="http://schemas.microsoft.com/office/drawing/2014/main" id="{F78A547E-7841-735A-48FE-8231B0A05726}"/>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9" name="Freeform: Shape 14">
              <a:extLst>
                <a:ext uri="{FF2B5EF4-FFF2-40B4-BE49-F238E27FC236}">
                  <a16:creationId xmlns:a16="http://schemas.microsoft.com/office/drawing/2014/main" id="{A617B803-84F3-3FCA-E01B-7D583D028717}"/>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grpSp>
      <p:sp>
        <p:nvSpPr>
          <p:cNvPr id="20" name="Date Placeholder 1">
            <a:extLst>
              <a:ext uri="{FF2B5EF4-FFF2-40B4-BE49-F238E27FC236}">
                <a16:creationId xmlns:a16="http://schemas.microsoft.com/office/drawing/2014/main" id="{7C6855BB-A39B-72BB-1021-F345FC43D743}"/>
              </a:ext>
            </a:extLst>
          </p:cNvPr>
          <p:cNvSpPr txBox="1">
            <a:spLocks/>
          </p:cNvSpPr>
          <p:nvPr userDrawn="1"/>
        </p:nvSpPr>
        <p:spPr>
          <a:xfrm>
            <a:off x="406208" y="4867274"/>
            <a:ext cx="3933825" cy="276226"/>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dirty="0">
                <a:solidFill>
                  <a:schemeClr val="bg1"/>
                </a:solidFill>
                <a:latin typeface="Calibri" charset="0"/>
                <a:ea typeface="Calibri" charset="0"/>
                <a:cs typeface="Calibri" charset="0"/>
              </a:rPr>
              <a:t>© Novus, a Gallup Nordic company - 2025. All rights reserved. </a:t>
            </a:r>
            <a:endParaRPr lang="sv-SE" sz="1050" spc="38"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89534633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1" r:id="rId3"/>
    <p:sldLayoutId id="2147483767" r:id="rId4"/>
    <p:sldLayoutId id="2147483705" r:id="rId5"/>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userDrawn="1">
          <p15:clr>
            <a:srgbClr val="F26B43"/>
          </p15:clr>
        </p15:guide>
        <p15:guide id="2" pos="158" userDrawn="1">
          <p15:clr>
            <a:srgbClr val="F26B43"/>
          </p15:clr>
        </p15:guide>
        <p15:guide id="3" orient="horz" pos="1484" userDrawn="1">
          <p15:clr>
            <a:srgbClr val="F26B43"/>
          </p15:clr>
        </p15:guide>
        <p15:guide id="4" orient="horz" pos="3066" userDrawn="1">
          <p15:clr>
            <a:srgbClr val="F26B43"/>
          </p15:clr>
        </p15:guide>
        <p15:guide id="5"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4AF8C25-5283-ACAC-CB5F-903144304D98}"/>
              </a:ext>
            </a:extLst>
          </p:cNvPr>
          <p:cNvSpPr/>
          <p:nvPr userDrawn="1"/>
        </p:nvSpPr>
        <p:spPr>
          <a:xfrm>
            <a:off x="0" y="4867275"/>
            <a:ext cx="9144001" cy="27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 name="Slide Number Placeholder 5">
            <a:extLst>
              <a:ext uri="{FF2B5EF4-FFF2-40B4-BE49-F238E27FC236}">
                <a16:creationId xmlns:a16="http://schemas.microsoft.com/office/drawing/2014/main" id="{A517C030-D188-D316-51E8-B39242F8758B}"/>
              </a:ext>
            </a:extLst>
          </p:cNvPr>
          <p:cNvSpPr txBox="1">
            <a:spLocks/>
          </p:cNvSpPr>
          <p:nvPr userDrawn="1"/>
        </p:nvSpPr>
        <p:spPr>
          <a:xfrm>
            <a:off x="0" y="4867274"/>
            <a:ext cx="748416" cy="276225"/>
          </a:xfrm>
          <a:prstGeom prst="rect">
            <a:avLst/>
          </a:prstGeom>
        </p:spPr>
        <p:txBody>
          <a:bodyPr lIns="251999" anchor="ctr" anchorCtr="0"/>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050" smtClean="0">
                <a:solidFill>
                  <a:schemeClr val="bg1"/>
                </a:solidFill>
                <a:latin typeface="Calibri" panose="020F0502020204030204" pitchFamily="34" charset="0"/>
                <a:cs typeface="Calibri" panose="020F0502020204030204" pitchFamily="34" charset="0"/>
              </a:rPr>
              <a:pPr/>
              <a:t>‹#›</a:t>
            </a:fld>
            <a:endParaRPr lang="en-US" sz="1050" dirty="0">
              <a:solidFill>
                <a:schemeClr val="bg1"/>
              </a:solidFill>
              <a:latin typeface="Calibri" panose="020F0502020204030204" pitchFamily="34" charset="0"/>
              <a:cs typeface="Calibri" panose="020F0502020204030204" pitchFamily="34" charset="0"/>
            </a:endParaRPr>
          </a:p>
        </p:txBody>
      </p:sp>
      <p:sp>
        <p:nvSpPr>
          <p:cNvPr id="4" name="Date Placeholder 1">
            <a:extLst>
              <a:ext uri="{FF2B5EF4-FFF2-40B4-BE49-F238E27FC236}">
                <a16:creationId xmlns:a16="http://schemas.microsoft.com/office/drawing/2014/main" id="{8E654A68-D2CF-2799-79BC-80B968FD323F}"/>
              </a:ext>
            </a:extLst>
          </p:cNvPr>
          <p:cNvSpPr txBox="1">
            <a:spLocks/>
          </p:cNvSpPr>
          <p:nvPr userDrawn="1"/>
        </p:nvSpPr>
        <p:spPr>
          <a:xfrm>
            <a:off x="3505200" y="4867275"/>
            <a:ext cx="2133600" cy="276225"/>
          </a:xfrm>
          <a:prstGeom prst="rect">
            <a:avLst/>
          </a:prstGeom>
        </p:spPr>
        <p:txBody>
          <a:bodyPr anchor="ctr" anchorCtr="0"/>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noProof="0" dirty="0">
                <a:solidFill>
                  <a:schemeClr val="bg1"/>
                </a:solidFill>
                <a:latin typeface="Calibri" charset="0"/>
                <a:ea typeface="Calibri" charset="0"/>
                <a:cs typeface="Calibri" charset="0"/>
              </a:rPr>
              <a:t>novus.se</a:t>
            </a:r>
          </a:p>
        </p:txBody>
      </p:sp>
      <p:grpSp>
        <p:nvGrpSpPr>
          <p:cNvPr id="5" name="Group 1">
            <a:extLst>
              <a:ext uri="{FF2B5EF4-FFF2-40B4-BE49-F238E27FC236}">
                <a16:creationId xmlns:a16="http://schemas.microsoft.com/office/drawing/2014/main" id="{A23518E6-435F-A4B6-0321-C1D00B0C9D2C}"/>
              </a:ext>
            </a:extLst>
          </p:cNvPr>
          <p:cNvGrpSpPr/>
          <p:nvPr userDrawn="1"/>
        </p:nvGrpSpPr>
        <p:grpSpPr>
          <a:xfrm>
            <a:off x="8031104" y="4937759"/>
            <a:ext cx="856510" cy="133917"/>
            <a:chOff x="822600" y="2161080"/>
            <a:chExt cx="8982000" cy="1404360"/>
          </a:xfrm>
          <a:solidFill>
            <a:schemeClr val="bg1"/>
          </a:solidFill>
        </p:grpSpPr>
        <p:sp>
          <p:nvSpPr>
            <p:cNvPr id="6" name="Freeform: Shape 1">
              <a:extLst>
                <a:ext uri="{FF2B5EF4-FFF2-40B4-BE49-F238E27FC236}">
                  <a16:creationId xmlns:a16="http://schemas.microsoft.com/office/drawing/2014/main" id="{C179C6EA-5395-3294-2EB8-B81546931F7B}"/>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7" name="Freeform: Shape 2">
              <a:extLst>
                <a:ext uri="{FF2B5EF4-FFF2-40B4-BE49-F238E27FC236}">
                  <a16:creationId xmlns:a16="http://schemas.microsoft.com/office/drawing/2014/main" id="{69A019A4-B2F0-540B-BB17-8423C36BE784}"/>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8" name="Freeform: Shape 3">
              <a:extLst>
                <a:ext uri="{FF2B5EF4-FFF2-40B4-BE49-F238E27FC236}">
                  <a16:creationId xmlns:a16="http://schemas.microsoft.com/office/drawing/2014/main" id="{9E1A1F4F-465D-CB0D-D480-ED4EA5B04DF3}"/>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9" name="Freeform: Shape 4">
              <a:extLst>
                <a:ext uri="{FF2B5EF4-FFF2-40B4-BE49-F238E27FC236}">
                  <a16:creationId xmlns:a16="http://schemas.microsoft.com/office/drawing/2014/main" id="{134B0E61-474C-10BD-F0F0-E642A70E7E7B}"/>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0" name="Freeform: Shape 5">
              <a:extLst>
                <a:ext uri="{FF2B5EF4-FFF2-40B4-BE49-F238E27FC236}">
                  <a16:creationId xmlns:a16="http://schemas.microsoft.com/office/drawing/2014/main" id="{74AEFADE-D262-D0E0-6171-F76845599E1C}"/>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1" name="Freeform: Shape 6">
              <a:extLst>
                <a:ext uri="{FF2B5EF4-FFF2-40B4-BE49-F238E27FC236}">
                  <a16:creationId xmlns:a16="http://schemas.microsoft.com/office/drawing/2014/main" id="{3926C161-84DD-1255-95E4-50E8BD8C9F5D}"/>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2" name="Freeform: Shape 7">
              <a:extLst>
                <a:ext uri="{FF2B5EF4-FFF2-40B4-BE49-F238E27FC236}">
                  <a16:creationId xmlns:a16="http://schemas.microsoft.com/office/drawing/2014/main" id="{878A145B-989E-B909-F0A5-DE20F8B1E73D}"/>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3" name="Freeform: Shape 8">
              <a:extLst>
                <a:ext uri="{FF2B5EF4-FFF2-40B4-BE49-F238E27FC236}">
                  <a16:creationId xmlns:a16="http://schemas.microsoft.com/office/drawing/2014/main" id="{1714FBA0-2DB0-8D75-86DD-B435E78D2C18}"/>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4" name="Freeform: Shape 9">
              <a:extLst>
                <a:ext uri="{FF2B5EF4-FFF2-40B4-BE49-F238E27FC236}">
                  <a16:creationId xmlns:a16="http://schemas.microsoft.com/office/drawing/2014/main" id="{2B0E4511-E1A9-B3FB-4D6F-782ED97D0674}"/>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5" name="Freeform: Shape 10">
              <a:extLst>
                <a:ext uri="{FF2B5EF4-FFF2-40B4-BE49-F238E27FC236}">
                  <a16:creationId xmlns:a16="http://schemas.microsoft.com/office/drawing/2014/main" id="{5813BF22-5E09-9635-4DA5-B20D993DF50D}"/>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6" name="Freeform: Shape 11">
              <a:extLst>
                <a:ext uri="{FF2B5EF4-FFF2-40B4-BE49-F238E27FC236}">
                  <a16:creationId xmlns:a16="http://schemas.microsoft.com/office/drawing/2014/main" id="{81BE9744-8BF0-4113-7703-E6D6EDA52C97}"/>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7" name="Freeform: Shape 12">
              <a:extLst>
                <a:ext uri="{FF2B5EF4-FFF2-40B4-BE49-F238E27FC236}">
                  <a16:creationId xmlns:a16="http://schemas.microsoft.com/office/drawing/2014/main" id="{205F50E9-F409-177D-AEB8-0A2E26F4608E}"/>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8" name="Freeform: Shape 13">
              <a:extLst>
                <a:ext uri="{FF2B5EF4-FFF2-40B4-BE49-F238E27FC236}">
                  <a16:creationId xmlns:a16="http://schemas.microsoft.com/office/drawing/2014/main" id="{CF16F0F6-7BF1-5604-A572-DD4D4A0F3449}"/>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9" name="Freeform: Shape 14">
              <a:extLst>
                <a:ext uri="{FF2B5EF4-FFF2-40B4-BE49-F238E27FC236}">
                  <a16:creationId xmlns:a16="http://schemas.microsoft.com/office/drawing/2014/main" id="{874CBDD8-DCE0-DA4B-B046-3A842189AF13}"/>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grpSp>
      <p:sp>
        <p:nvSpPr>
          <p:cNvPr id="20" name="Date Placeholder 1">
            <a:extLst>
              <a:ext uri="{FF2B5EF4-FFF2-40B4-BE49-F238E27FC236}">
                <a16:creationId xmlns:a16="http://schemas.microsoft.com/office/drawing/2014/main" id="{AE6BF40E-5204-7365-EB26-8216872E3F35}"/>
              </a:ext>
            </a:extLst>
          </p:cNvPr>
          <p:cNvSpPr txBox="1">
            <a:spLocks/>
          </p:cNvSpPr>
          <p:nvPr userDrawn="1"/>
        </p:nvSpPr>
        <p:spPr>
          <a:xfrm>
            <a:off x="406208" y="4867274"/>
            <a:ext cx="3933825" cy="276226"/>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dirty="0">
                <a:solidFill>
                  <a:schemeClr val="bg1"/>
                </a:solidFill>
                <a:latin typeface="Calibri" charset="0"/>
                <a:ea typeface="Calibri" charset="0"/>
                <a:cs typeface="Calibri" charset="0"/>
              </a:rPr>
              <a:t>© Novus, a Gallup Nordic company - 2025. All rights reserved. </a:t>
            </a:r>
            <a:endParaRPr lang="sv-SE" sz="1050" spc="38"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9733160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5" r:id="rId6"/>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pos="158">
          <p15:clr>
            <a:srgbClr val="F26B43"/>
          </p15:clr>
        </p15:guide>
        <p15:guide id="3" orient="horz" pos="1484">
          <p15:clr>
            <a:srgbClr val="F26B43"/>
          </p15:clr>
        </p15:guide>
        <p15:guide id="4" orient="horz" pos="3066">
          <p15:clr>
            <a:srgbClr val="F26B43"/>
          </p15:clr>
        </p15:guide>
        <p15:guide id="5" pos="2880">
          <p15:clr>
            <a:srgbClr val="F26B43"/>
          </p15:clr>
        </p15:guide>
        <p15:guide id="6" orient="horz" pos="2958">
          <p15:clr>
            <a:srgbClr val="F26B43"/>
          </p15:clr>
        </p15:guide>
        <p15:guide id="7" orient="horz" pos="214">
          <p15:clr>
            <a:srgbClr val="F26B43"/>
          </p15:clr>
        </p15:guide>
        <p15:guide id="8" pos="1927">
          <p15:clr>
            <a:srgbClr val="F26B43"/>
          </p15:clr>
        </p15:guide>
        <p15:guide id="9" pos="383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B97AD8F4-186B-8F65-C46C-1DC0F1D66C45}"/>
              </a:ext>
            </a:extLst>
          </p:cNvPr>
          <p:cNvSpPr/>
          <p:nvPr userDrawn="1"/>
        </p:nvSpPr>
        <p:spPr>
          <a:xfrm>
            <a:off x="0" y="4867275"/>
            <a:ext cx="9144001" cy="27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 name="Slide Number Placeholder 5">
            <a:extLst>
              <a:ext uri="{FF2B5EF4-FFF2-40B4-BE49-F238E27FC236}">
                <a16:creationId xmlns:a16="http://schemas.microsoft.com/office/drawing/2014/main" id="{3A614809-2ED5-C4E6-3EA4-79F3F87A2AF6}"/>
              </a:ext>
            </a:extLst>
          </p:cNvPr>
          <p:cNvSpPr txBox="1">
            <a:spLocks/>
          </p:cNvSpPr>
          <p:nvPr userDrawn="1"/>
        </p:nvSpPr>
        <p:spPr>
          <a:xfrm>
            <a:off x="0" y="4867274"/>
            <a:ext cx="748416" cy="276225"/>
          </a:xfrm>
          <a:prstGeom prst="rect">
            <a:avLst/>
          </a:prstGeom>
        </p:spPr>
        <p:txBody>
          <a:bodyPr lIns="251999" anchor="ctr" anchorCtr="0"/>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050" smtClean="0">
                <a:solidFill>
                  <a:schemeClr val="bg1"/>
                </a:solidFill>
                <a:latin typeface="Calibri" panose="020F0502020204030204" pitchFamily="34" charset="0"/>
                <a:cs typeface="Calibri" panose="020F0502020204030204" pitchFamily="34" charset="0"/>
              </a:rPr>
              <a:pPr/>
              <a:t>‹#›</a:t>
            </a:fld>
            <a:endParaRPr lang="en-US" sz="1050" dirty="0">
              <a:solidFill>
                <a:schemeClr val="bg1"/>
              </a:solidFill>
              <a:latin typeface="Calibri" panose="020F0502020204030204" pitchFamily="34" charset="0"/>
              <a:cs typeface="Calibri" panose="020F0502020204030204" pitchFamily="34" charset="0"/>
            </a:endParaRPr>
          </a:p>
        </p:txBody>
      </p:sp>
      <p:sp>
        <p:nvSpPr>
          <p:cNvPr id="4" name="Date Placeholder 1">
            <a:extLst>
              <a:ext uri="{FF2B5EF4-FFF2-40B4-BE49-F238E27FC236}">
                <a16:creationId xmlns:a16="http://schemas.microsoft.com/office/drawing/2014/main" id="{0DF75FD2-89AA-B612-B24C-D7D2A550ECEC}"/>
              </a:ext>
            </a:extLst>
          </p:cNvPr>
          <p:cNvSpPr txBox="1">
            <a:spLocks/>
          </p:cNvSpPr>
          <p:nvPr userDrawn="1"/>
        </p:nvSpPr>
        <p:spPr>
          <a:xfrm>
            <a:off x="3505200" y="4867275"/>
            <a:ext cx="2133600" cy="276225"/>
          </a:xfrm>
          <a:prstGeom prst="rect">
            <a:avLst/>
          </a:prstGeom>
        </p:spPr>
        <p:txBody>
          <a:bodyPr anchor="ctr" anchorCtr="0"/>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noProof="0" dirty="0">
                <a:solidFill>
                  <a:schemeClr val="bg1"/>
                </a:solidFill>
                <a:latin typeface="Calibri" charset="0"/>
                <a:ea typeface="Calibri" charset="0"/>
                <a:cs typeface="Calibri" charset="0"/>
              </a:rPr>
              <a:t>novus.se</a:t>
            </a:r>
          </a:p>
        </p:txBody>
      </p:sp>
      <p:grpSp>
        <p:nvGrpSpPr>
          <p:cNvPr id="5" name="Group 1">
            <a:extLst>
              <a:ext uri="{FF2B5EF4-FFF2-40B4-BE49-F238E27FC236}">
                <a16:creationId xmlns:a16="http://schemas.microsoft.com/office/drawing/2014/main" id="{6268BC93-AB30-CD4C-8C0D-E38D7603D2C2}"/>
              </a:ext>
            </a:extLst>
          </p:cNvPr>
          <p:cNvGrpSpPr/>
          <p:nvPr userDrawn="1"/>
        </p:nvGrpSpPr>
        <p:grpSpPr>
          <a:xfrm>
            <a:off x="8031104" y="4937759"/>
            <a:ext cx="856510" cy="133917"/>
            <a:chOff x="822600" y="2161080"/>
            <a:chExt cx="8982000" cy="1404360"/>
          </a:xfrm>
          <a:solidFill>
            <a:schemeClr val="bg1"/>
          </a:solidFill>
        </p:grpSpPr>
        <p:sp>
          <p:nvSpPr>
            <p:cNvPr id="6" name="Freeform: Shape 1">
              <a:extLst>
                <a:ext uri="{FF2B5EF4-FFF2-40B4-BE49-F238E27FC236}">
                  <a16:creationId xmlns:a16="http://schemas.microsoft.com/office/drawing/2014/main" id="{24AF4442-5AA8-D81F-8FBA-9C437D5F32A5}"/>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7" name="Freeform: Shape 2">
              <a:extLst>
                <a:ext uri="{FF2B5EF4-FFF2-40B4-BE49-F238E27FC236}">
                  <a16:creationId xmlns:a16="http://schemas.microsoft.com/office/drawing/2014/main" id="{0DEE91C5-1E67-DA06-BB7E-24C7906C4E4A}"/>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8" name="Freeform: Shape 3">
              <a:extLst>
                <a:ext uri="{FF2B5EF4-FFF2-40B4-BE49-F238E27FC236}">
                  <a16:creationId xmlns:a16="http://schemas.microsoft.com/office/drawing/2014/main" id="{C2447F70-AAB6-2DE6-8C40-7C2694CAAAA8}"/>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9" name="Freeform: Shape 4">
              <a:extLst>
                <a:ext uri="{FF2B5EF4-FFF2-40B4-BE49-F238E27FC236}">
                  <a16:creationId xmlns:a16="http://schemas.microsoft.com/office/drawing/2014/main" id="{1330ED49-4502-71FB-BA17-9634FBE88EE3}"/>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0" name="Freeform: Shape 5">
              <a:extLst>
                <a:ext uri="{FF2B5EF4-FFF2-40B4-BE49-F238E27FC236}">
                  <a16:creationId xmlns:a16="http://schemas.microsoft.com/office/drawing/2014/main" id="{AE8CE47D-E68F-B615-C8BD-0D0FDDF33F40}"/>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1" name="Freeform: Shape 6">
              <a:extLst>
                <a:ext uri="{FF2B5EF4-FFF2-40B4-BE49-F238E27FC236}">
                  <a16:creationId xmlns:a16="http://schemas.microsoft.com/office/drawing/2014/main" id="{7EDE41D9-3C9B-B57B-95C4-A018FDB73FC5}"/>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2" name="Freeform: Shape 7">
              <a:extLst>
                <a:ext uri="{FF2B5EF4-FFF2-40B4-BE49-F238E27FC236}">
                  <a16:creationId xmlns:a16="http://schemas.microsoft.com/office/drawing/2014/main" id="{AB51D645-8EE0-E61E-727B-15749F8D5BEE}"/>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3" name="Freeform: Shape 8">
              <a:extLst>
                <a:ext uri="{FF2B5EF4-FFF2-40B4-BE49-F238E27FC236}">
                  <a16:creationId xmlns:a16="http://schemas.microsoft.com/office/drawing/2014/main" id="{1A827840-A293-98D3-5D12-721651D5EB8B}"/>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4" name="Freeform: Shape 9">
              <a:extLst>
                <a:ext uri="{FF2B5EF4-FFF2-40B4-BE49-F238E27FC236}">
                  <a16:creationId xmlns:a16="http://schemas.microsoft.com/office/drawing/2014/main" id="{8D2394B4-BCF6-B92E-C8A8-FFF478E8873F}"/>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5" name="Freeform: Shape 10">
              <a:extLst>
                <a:ext uri="{FF2B5EF4-FFF2-40B4-BE49-F238E27FC236}">
                  <a16:creationId xmlns:a16="http://schemas.microsoft.com/office/drawing/2014/main" id="{1CE3BE96-E9D7-7F2A-6949-6B2A4873B49D}"/>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6" name="Freeform: Shape 11">
              <a:extLst>
                <a:ext uri="{FF2B5EF4-FFF2-40B4-BE49-F238E27FC236}">
                  <a16:creationId xmlns:a16="http://schemas.microsoft.com/office/drawing/2014/main" id="{6C19A7EB-6513-7824-C32C-0A796053DF00}"/>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7" name="Freeform: Shape 12">
              <a:extLst>
                <a:ext uri="{FF2B5EF4-FFF2-40B4-BE49-F238E27FC236}">
                  <a16:creationId xmlns:a16="http://schemas.microsoft.com/office/drawing/2014/main" id="{C546651C-CA43-133B-74FA-78EE91E71366}"/>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8" name="Freeform: Shape 13">
              <a:extLst>
                <a:ext uri="{FF2B5EF4-FFF2-40B4-BE49-F238E27FC236}">
                  <a16:creationId xmlns:a16="http://schemas.microsoft.com/office/drawing/2014/main" id="{5171E9BB-BEA6-0C3A-3223-54C2E76717C9}"/>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9" name="Freeform: Shape 14">
              <a:extLst>
                <a:ext uri="{FF2B5EF4-FFF2-40B4-BE49-F238E27FC236}">
                  <a16:creationId xmlns:a16="http://schemas.microsoft.com/office/drawing/2014/main" id="{BBDC0F30-DB6D-A8AF-600B-5ADF38105210}"/>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grpSp>
      <p:sp>
        <p:nvSpPr>
          <p:cNvPr id="20" name="Date Placeholder 1">
            <a:extLst>
              <a:ext uri="{FF2B5EF4-FFF2-40B4-BE49-F238E27FC236}">
                <a16:creationId xmlns:a16="http://schemas.microsoft.com/office/drawing/2014/main" id="{F88DDC1C-6709-CE16-BF47-6C4FEF177FBE}"/>
              </a:ext>
            </a:extLst>
          </p:cNvPr>
          <p:cNvSpPr txBox="1">
            <a:spLocks/>
          </p:cNvSpPr>
          <p:nvPr userDrawn="1"/>
        </p:nvSpPr>
        <p:spPr>
          <a:xfrm>
            <a:off x="406208" y="4867274"/>
            <a:ext cx="3933825" cy="276226"/>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dirty="0">
                <a:solidFill>
                  <a:schemeClr val="bg1"/>
                </a:solidFill>
                <a:latin typeface="Calibri" charset="0"/>
                <a:ea typeface="Calibri" charset="0"/>
                <a:cs typeface="Calibri" charset="0"/>
              </a:rPr>
              <a:t>© Novus, a Gallup Nordic company - 2025. All rights reserved. </a:t>
            </a:r>
            <a:endParaRPr lang="sv-SE" sz="1050" spc="38"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11433371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pos="158">
          <p15:clr>
            <a:srgbClr val="F26B43"/>
          </p15:clr>
        </p15:guide>
        <p15:guide id="3" orient="horz" pos="1484">
          <p15:clr>
            <a:srgbClr val="F26B43"/>
          </p15:clr>
        </p15:guide>
        <p15:guide id="4" orient="horz" pos="3066">
          <p15:clr>
            <a:srgbClr val="F26B43"/>
          </p15:clr>
        </p15:guide>
        <p15:guide id="5" pos="2880">
          <p15:clr>
            <a:srgbClr val="F26B43"/>
          </p15:clr>
        </p15:guide>
        <p15:guide id="6" orient="horz" pos="2958">
          <p15:clr>
            <a:srgbClr val="F26B43"/>
          </p15:clr>
        </p15:guide>
        <p15:guide id="7" orient="horz" pos="21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B4102AE0-6115-E26E-F0EF-15E3E3D10D58}"/>
              </a:ext>
            </a:extLst>
          </p:cNvPr>
          <p:cNvSpPr/>
          <p:nvPr userDrawn="1"/>
        </p:nvSpPr>
        <p:spPr>
          <a:xfrm>
            <a:off x="0" y="4867275"/>
            <a:ext cx="9144001" cy="27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 name="Slide Number Placeholder 5">
            <a:extLst>
              <a:ext uri="{FF2B5EF4-FFF2-40B4-BE49-F238E27FC236}">
                <a16:creationId xmlns:a16="http://schemas.microsoft.com/office/drawing/2014/main" id="{7802A56C-D453-E7F3-3703-CBF5201CC459}"/>
              </a:ext>
            </a:extLst>
          </p:cNvPr>
          <p:cNvSpPr txBox="1">
            <a:spLocks/>
          </p:cNvSpPr>
          <p:nvPr userDrawn="1"/>
        </p:nvSpPr>
        <p:spPr>
          <a:xfrm>
            <a:off x="0" y="4867274"/>
            <a:ext cx="748416" cy="276225"/>
          </a:xfrm>
          <a:prstGeom prst="rect">
            <a:avLst/>
          </a:prstGeom>
        </p:spPr>
        <p:txBody>
          <a:bodyPr lIns="251999" anchor="ctr" anchorCtr="0"/>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050" smtClean="0">
                <a:solidFill>
                  <a:schemeClr val="bg1"/>
                </a:solidFill>
                <a:latin typeface="Calibri" panose="020F0502020204030204" pitchFamily="34" charset="0"/>
                <a:cs typeface="Calibri" panose="020F0502020204030204" pitchFamily="34" charset="0"/>
              </a:rPr>
              <a:pPr/>
              <a:t>‹#›</a:t>
            </a:fld>
            <a:endParaRPr lang="en-US" sz="1050" dirty="0">
              <a:solidFill>
                <a:schemeClr val="bg1"/>
              </a:solidFill>
              <a:latin typeface="Calibri" panose="020F0502020204030204" pitchFamily="34" charset="0"/>
              <a:cs typeface="Calibri" panose="020F0502020204030204" pitchFamily="34" charset="0"/>
            </a:endParaRPr>
          </a:p>
        </p:txBody>
      </p:sp>
      <p:sp>
        <p:nvSpPr>
          <p:cNvPr id="4" name="Date Placeholder 1">
            <a:extLst>
              <a:ext uri="{FF2B5EF4-FFF2-40B4-BE49-F238E27FC236}">
                <a16:creationId xmlns:a16="http://schemas.microsoft.com/office/drawing/2014/main" id="{26688DFB-49C5-5B4A-3D1A-9875BE83027C}"/>
              </a:ext>
            </a:extLst>
          </p:cNvPr>
          <p:cNvSpPr txBox="1">
            <a:spLocks/>
          </p:cNvSpPr>
          <p:nvPr userDrawn="1"/>
        </p:nvSpPr>
        <p:spPr>
          <a:xfrm>
            <a:off x="3505200" y="4867275"/>
            <a:ext cx="2133600" cy="276225"/>
          </a:xfrm>
          <a:prstGeom prst="rect">
            <a:avLst/>
          </a:prstGeom>
        </p:spPr>
        <p:txBody>
          <a:bodyPr anchor="ctr" anchorCtr="0"/>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noProof="0" dirty="0">
                <a:solidFill>
                  <a:schemeClr val="bg1"/>
                </a:solidFill>
                <a:latin typeface="Calibri" charset="0"/>
                <a:ea typeface="Calibri" charset="0"/>
                <a:cs typeface="Calibri" charset="0"/>
              </a:rPr>
              <a:t>novus.se</a:t>
            </a:r>
          </a:p>
        </p:txBody>
      </p:sp>
      <p:grpSp>
        <p:nvGrpSpPr>
          <p:cNvPr id="5" name="Group 1">
            <a:extLst>
              <a:ext uri="{FF2B5EF4-FFF2-40B4-BE49-F238E27FC236}">
                <a16:creationId xmlns:a16="http://schemas.microsoft.com/office/drawing/2014/main" id="{E93D5DE9-F416-1A69-E5BB-B2A0979CC853}"/>
              </a:ext>
            </a:extLst>
          </p:cNvPr>
          <p:cNvGrpSpPr/>
          <p:nvPr userDrawn="1"/>
        </p:nvGrpSpPr>
        <p:grpSpPr>
          <a:xfrm>
            <a:off x="8031104" y="4937759"/>
            <a:ext cx="856510" cy="133917"/>
            <a:chOff x="822600" y="2161080"/>
            <a:chExt cx="8982000" cy="1404360"/>
          </a:xfrm>
          <a:solidFill>
            <a:schemeClr val="bg1"/>
          </a:solidFill>
        </p:grpSpPr>
        <p:sp>
          <p:nvSpPr>
            <p:cNvPr id="6" name="Freeform: Shape 1">
              <a:extLst>
                <a:ext uri="{FF2B5EF4-FFF2-40B4-BE49-F238E27FC236}">
                  <a16:creationId xmlns:a16="http://schemas.microsoft.com/office/drawing/2014/main" id="{06195A91-75A1-5FD9-347E-26D9037C315D}"/>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7" name="Freeform: Shape 2">
              <a:extLst>
                <a:ext uri="{FF2B5EF4-FFF2-40B4-BE49-F238E27FC236}">
                  <a16:creationId xmlns:a16="http://schemas.microsoft.com/office/drawing/2014/main" id="{25B3BDF0-BD85-B9BF-7DB1-ECD584C90235}"/>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8" name="Freeform: Shape 3">
              <a:extLst>
                <a:ext uri="{FF2B5EF4-FFF2-40B4-BE49-F238E27FC236}">
                  <a16:creationId xmlns:a16="http://schemas.microsoft.com/office/drawing/2014/main" id="{081E6A90-5DDF-3B88-0B73-6F6746935951}"/>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9" name="Freeform: Shape 4">
              <a:extLst>
                <a:ext uri="{FF2B5EF4-FFF2-40B4-BE49-F238E27FC236}">
                  <a16:creationId xmlns:a16="http://schemas.microsoft.com/office/drawing/2014/main" id="{F726CA83-FDE3-4B84-2311-EA2F22FD645D}"/>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0" name="Freeform: Shape 5">
              <a:extLst>
                <a:ext uri="{FF2B5EF4-FFF2-40B4-BE49-F238E27FC236}">
                  <a16:creationId xmlns:a16="http://schemas.microsoft.com/office/drawing/2014/main" id="{80548691-BC6C-258E-91C4-24204A6EFBD9}"/>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1" name="Freeform: Shape 6">
              <a:extLst>
                <a:ext uri="{FF2B5EF4-FFF2-40B4-BE49-F238E27FC236}">
                  <a16:creationId xmlns:a16="http://schemas.microsoft.com/office/drawing/2014/main" id="{18D6FD46-BD9A-E11D-32E5-5E71879D1FAD}"/>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2" name="Freeform: Shape 7">
              <a:extLst>
                <a:ext uri="{FF2B5EF4-FFF2-40B4-BE49-F238E27FC236}">
                  <a16:creationId xmlns:a16="http://schemas.microsoft.com/office/drawing/2014/main" id="{2A2DA430-2C07-7205-8C2B-E25A1AC974F2}"/>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3" name="Freeform: Shape 8">
              <a:extLst>
                <a:ext uri="{FF2B5EF4-FFF2-40B4-BE49-F238E27FC236}">
                  <a16:creationId xmlns:a16="http://schemas.microsoft.com/office/drawing/2014/main" id="{F7631C21-2A23-3DEE-E3CE-D9D7E6438C54}"/>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4" name="Freeform: Shape 9">
              <a:extLst>
                <a:ext uri="{FF2B5EF4-FFF2-40B4-BE49-F238E27FC236}">
                  <a16:creationId xmlns:a16="http://schemas.microsoft.com/office/drawing/2014/main" id="{BD6CD432-61A3-313F-9BB3-AAD1494C51FA}"/>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5" name="Freeform: Shape 10">
              <a:extLst>
                <a:ext uri="{FF2B5EF4-FFF2-40B4-BE49-F238E27FC236}">
                  <a16:creationId xmlns:a16="http://schemas.microsoft.com/office/drawing/2014/main" id="{8B50B242-31D2-DAD1-C2C9-3CEFA43CCCFC}"/>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6" name="Freeform: Shape 11">
              <a:extLst>
                <a:ext uri="{FF2B5EF4-FFF2-40B4-BE49-F238E27FC236}">
                  <a16:creationId xmlns:a16="http://schemas.microsoft.com/office/drawing/2014/main" id="{4D158D6C-879C-35B9-38B7-4E5F3E37C89A}"/>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7" name="Freeform: Shape 12">
              <a:extLst>
                <a:ext uri="{FF2B5EF4-FFF2-40B4-BE49-F238E27FC236}">
                  <a16:creationId xmlns:a16="http://schemas.microsoft.com/office/drawing/2014/main" id="{A0B7A923-B885-37D1-98CB-03330BC9CFD4}"/>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8" name="Freeform: Shape 13">
              <a:extLst>
                <a:ext uri="{FF2B5EF4-FFF2-40B4-BE49-F238E27FC236}">
                  <a16:creationId xmlns:a16="http://schemas.microsoft.com/office/drawing/2014/main" id="{670FB911-6452-F834-913E-9F1EF626BAE1}"/>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9" name="Freeform: Shape 14">
              <a:extLst>
                <a:ext uri="{FF2B5EF4-FFF2-40B4-BE49-F238E27FC236}">
                  <a16:creationId xmlns:a16="http://schemas.microsoft.com/office/drawing/2014/main" id="{767273EF-E780-52DD-5D99-E1ED19EF22FE}"/>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grpSp>
      <p:sp>
        <p:nvSpPr>
          <p:cNvPr id="20" name="Date Placeholder 1">
            <a:extLst>
              <a:ext uri="{FF2B5EF4-FFF2-40B4-BE49-F238E27FC236}">
                <a16:creationId xmlns:a16="http://schemas.microsoft.com/office/drawing/2014/main" id="{2530A72F-2743-4971-AD7C-5E31E7D569DC}"/>
              </a:ext>
            </a:extLst>
          </p:cNvPr>
          <p:cNvSpPr txBox="1">
            <a:spLocks/>
          </p:cNvSpPr>
          <p:nvPr userDrawn="1"/>
        </p:nvSpPr>
        <p:spPr>
          <a:xfrm>
            <a:off x="406208" y="4867274"/>
            <a:ext cx="3933825" cy="276226"/>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dirty="0">
                <a:solidFill>
                  <a:schemeClr val="bg1"/>
                </a:solidFill>
                <a:latin typeface="Calibri" charset="0"/>
                <a:ea typeface="Calibri" charset="0"/>
                <a:cs typeface="Calibri" charset="0"/>
              </a:rPr>
              <a:t>© Novus, a Gallup Nordic company - 2025. All rights reserved. </a:t>
            </a:r>
            <a:endParaRPr lang="sv-SE" sz="1050" spc="38"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886947716"/>
      </p:ext>
    </p:extLst>
  </p:cSld>
  <p:clrMap bg1="lt1" tx1="dk1" bg2="lt2" tx2="dk2" accent1="accent1" accent2="accent2" accent3="accent3" accent4="accent4" accent5="accent5" accent6="accent6" hlink="hlink" folHlink="folHlink"/>
  <p:sldLayoutIdLst>
    <p:sldLayoutId id="2147483795" r:id="rId1"/>
    <p:sldLayoutId id="2147483796" r:id="rId2"/>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pos="158">
          <p15:clr>
            <a:srgbClr val="F26B43"/>
          </p15:clr>
        </p15:guide>
        <p15:guide id="3" orient="horz" pos="169">
          <p15:clr>
            <a:srgbClr val="F26B43"/>
          </p15:clr>
        </p15:guide>
        <p15:guide id="4" orient="horz" pos="3066">
          <p15:clr>
            <a:srgbClr val="F26B43"/>
          </p15:clr>
        </p15:guide>
        <p15:guide id="5" pos="2880">
          <p15:clr>
            <a:srgbClr val="F26B43"/>
          </p15:clr>
        </p15:guide>
        <p15:guide id="6" orient="horz" pos="298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59AA02A-CD15-2C1D-C2D9-A2B0AB4B2C3C}"/>
              </a:ext>
            </a:extLst>
          </p:cNvPr>
          <p:cNvSpPr/>
          <p:nvPr userDrawn="1"/>
        </p:nvSpPr>
        <p:spPr>
          <a:xfrm>
            <a:off x="0" y="4867275"/>
            <a:ext cx="9144001" cy="27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7" name="Slide Number Placeholder 5">
            <a:extLst>
              <a:ext uri="{FF2B5EF4-FFF2-40B4-BE49-F238E27FC236}">
                <a16:creationId xmlns:a16="http://schemas.microsoft.com/office/drawing/2014/main" id="{472AB8A8-0BEC-E8DD-4EAC-5447D743E4C2}"/>
              </a:ext>
            </a:extLst>
          </p:cNvPr>
          <p:cNvSpPr txBox="1">
            <a:spLocks/>
          </p:cNvSpPr>
          <p:nvPr userDrawn="1"/>
        </p:nvSpPr>
        <p:spPr>
          <a:xfrm>
            <a:off x="0" y="4867274"/>
            <a:ext cx="748416" cy="276225"/>
          </a:xfrm>
          <a:prstGeom prst="rect">
            <a:avLst/>
          </a:prstGeom>
        </p:spPr>
        <p:txBody>
          <a:bodyPr lIns="251999" anchor="ctr" anchorCtr="0"/>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050" smtClean="0">
                <a:solidFill>
                  <a:schemeClr val="bg1"/>
                </a:solidFill>
                <a:latin typeface="Calibri" panose="020F0502020204030204" pitchFamily="34" charset="0"/>
                <a:cs typeface="Calibri" panose="020F0502020204030204" pitchFamily="34" charset="0"/>
              </a:rPr>
              <a:pPr/>
              <a:t>‹#›</a:t>
            </a:fld>
            <a:endParaRPr lang="en-US" sz="1050" dirty="0">
              <a:solidFill>
                <a:schemeClr val="bg1"/>
              </a:solidFill>
              <a:latin typeface="Calibri" panose="020F0502020204030204" pitchFamily="34" charset="0"/>
              <a:cs typeface="Calibri" panose="020F0502020204030204" pitchFamily="34" charset="0"/>
            </a:endParaRPr>
          </a:p>
        </p:txBody>
      </p:sp>
      <p:sp>
        <p:nvSpPr>
          <p:cNvPr id="9" name="Date Placeholder 1">
            <a:extLst>
              <a:ext uri="{FF2B5EF4-FFF2-40B4-BE49-F238E27FC236}">
                <a16:creationId xmlns:a16="http://schemas.microsoft.com/office/drawing/2014/main" id="{2CA97FBA-91E4-D110-A5C1-CEAAB98BF370}"/>
              </a:ext>
            </a:extLst>
          </p:cNvPr>
          <p:cNvSpPr txBox="1">
            <a:spLocks/>
          </p:cNvSpPr>
          <p:nvPr userDrawn="1"/>
        </p:nvSpPr>
        <p:spPr>
          <a:xfrm>
            <a:off x="3505200" y="4867275"/>
            <a:ext cx="2133600" cy="276225"/>
          </a:xfrm>
          <a:prstGeom prst="rect">
            <a:avLst/>
          </a:prstGeom>
        </p:spPr>
        <p:txBody>
          <a:bodyPr anchor="ctr" anchorCtr="0"/>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noProof="0" dirty="0">
                <a:solidFill>
                  <a:schemeClr val="bg1"/>
                </a:solidFill>
                <a:latin typeface="Calibri" charset="0"/>
                <a:ea typeface="Calibri" charset="0"/>
                <a:cs typeface="Calibri" charset="0"/>
              </a:rPr>
              <a:t>novus.se</a:t>
            </a:r>
          </a:p>
        </p:txBody>
      </p:sp>
      <p:grpSp>
        <p:nvGrpSpPr>
          <p:cNvPr id="11" name="Group 1">
            <a:extLst>
              <a:ext uri="{FF2B5EF4-FFF2-40B4-BE49-F238E27FC236}">
                <a16:creationId xmlns:a16="http://schemas.microsoft.com/office/drawing/2014/main" id="{60CBA35C-6D72-E1CA-C1BC-754508E92EDF}"/>
              </a:ext>
            </a:extLst>
          </p:cNvPr>
          <p:cNvGrpSpPr/>
          <p:nvPr userDrawn="1"/>
        </p:nvGrpSpPr>
        <p:grpSpPr>
          <a:xfrm>
            <a:off x="8031104" y="4937759"/>
            <a:ext cx="856510" cy="133917"/>
            <a:chOff x="822600" y="2161080"/>
            <a:chExt cx="8982000" cy="1404360"/>
          </a:xfrm>
          <a:solidFill>
            <a:schemeClr val="bg1"/>
          </a:solidFill>
        </p:grpSpPr>
        <p:sp>
          <p:nvSpPr>
            <p:cNvPr id="12" name="Freeform: Shape 1">
              <a:extLst>
                <a:ext uri="{FF2B5EF4-FFF2-40B4-BE49-F238E27FC236}">
                  <a16:creationId xmlns:a16="http://schemas.microsoft.com/office/drawing/2014/main" id="{52B29F93-8E81-41A4-170A-D7E6CAF06C8B}"/>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3" name="Freeform: Shape 2">
              <a:extLst>
                <a:ext uri="{FF2B5EF4-FFF2-40B4-BE49-F238E27FC236}">
                  <a16:creationId xmlns:a16="http://schemas.microsoft.com/office/drawing/2014/main" id="{63C36057-93D2-5732-88A2-66CE59E1CA2B}"/>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4" name="Freeform: Shape 3">
              <a:extLst>
                <a:ext uri="{FF2B5EF4-FFF2-40B4-BE49-F238E27FC236}">
                  <a16:creationId xmlns:a16="http://schemas.microsoft.com/office/drawing/2014/main" id="{B9915B3B-6E8C-80D5-8044-2335DE614B1F}"/>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5" name="Freeform: Shape 4">
              <a:extLst>
                <a:ext uri="{FF2B5EF4-FFF2-40B4-BE49-F238E27FC236}">
                  <a16:creationId xmlns:a16="http://schemas.microsoft.com/office/drawing/2014/main" id="{715C00FD-7D17-9CC4-CD4C-1FA51EB730ED}"/>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6" name="Freeform: Shape 5">
              <a:extLst>
                <a:ext uri="{FF2B5EF4-FFF2-40B4-BE49-F238E27FC236}">
                  <a16:creationId xmlns:a16="http://schemas.microsoft.com/office/drawing/2014/main" id="{B8FE7BCA-48AF-5B45-B130-6BED34655185}"/>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7" name="Freeform: Shape 6">
              <a:extLst>
                <a:ext uri="{FF2B5EF4-FFF2-40B4-BE49-F238E27FC236}">
                  <a16:creationId xmlns:a16="http://schemas.microsoft.com/office/drawing/2014/main" id="{04CC3C77-1BE9-72B5-53A9-F77929532EE8}"/>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8" name="Freeform: Shape 7">
              <a:extLst>
                <a:ext uri="{FF2B5EF4-FFF2-40B4-BE49-F238E27FC236}">
                  <a16:creationId xmlns:a16="http://schemas.microsoft.com/office/drawing/2014/main" id="{AAA29192-86D6-4B16-5CDA-2282CADF180F}"/>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9" name="Freeform: Shape 8">
              <a:extLst>
                <a:ext uri="{FF2B5EF4-FFF2-40B4-BE49-F238E27FC236}">
                  <a16:creationId xmlns:a16="http://schemas.microsoft.com/office/drawing/2014/main" id="{EF1353B8-85C0-0C6C-1CDD-747B191B9C47}"/>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20" name="Freeform: Shape 9">
              <a:extLst>
                <a:ext uri="{FF2B5EF4-FFF2-40B4-BE49-F238E27FC236}">
                  <a16:creationId xmlns:a16="http://schemas.microsoft.com/office/drawing/2014/main" id="{B877B264-D96E-9584-4C8A-F60E58BDE958}"/>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21" name="Freeform: Shape 10">
              <a:extLst>
                <a:ext uri="{FF2B5EF4-FFF2-40B4-BE49-F238E27FC236}">
                  <a16:creationId xmlns:a16="http://schemas.microsoft.com/office/drawing/2014/main" id="{52A0E616-FE91-8E66-E17B-5465E0BFABF8}"/>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22" name="Freeform: Shape 11">
              <a:extLst>
                <a:ext uri="{FF2B5EF4-FFF2-40B4-BE49-F238E27FC236}">
                  <a16:creationId xmlns:a16="http://schemas.microsoft.com/office/drawing/2014/main" id="{75BE8C89-9448-E47F-067C-714D2E0487C0}"/>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23" name="Freeform: Shape 12">
              <a:extLst>
                <a:ext uri="{FF2B5EF4-FFF2-40B4-BE49-F238E27FC236}">
                  <a16:creationId xmlns:a16="http://schemas.microsoft.com/office/drawing/2014/main" id="{89629BCF-B444-8B76-6D37-5D8C28975956}"/>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24" name="Freeform: Shape 13">
              <a:extLst>
                <a:ext uri="{FF2B5EF4-FFF2-40B4-BE49-F238E27FC236}">
                  <a16:creationId xmlns:a16="http://schemas.microsoft.com/office/drawing/2014/main" id="{12A7F70E-0AD6-7858-BF83-7407D8EB473E}"/>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25" name="Freeform: Shape 14">
              <a:extLst>
                <a:ext uri="{FF2B5EF4-FFF2-40B4-BE49-F238E27FC236}">
                  <a16:creationId xmlns:a16="http://schemas.microsoft.com/office/drawing/2014/main" id="{BBEE9DC1-79F3-72B0-3E9E-4E2CEA33D581}"/>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grpSp>
      <p:sp>
        <p:nvSpPr>
          <p:cNvPr id="26" name="Date Placeholder 1">
            <a:extLst>
              <a:ext uri="{FF2B5EF4-FFF2-40B4-BE49-F238E27FC236}">
                <a16:creationId xmlns:a16="http://schemas.microsoft.com/office/drawing/2014/main" id="{CDBF4759-8F62-AA36-FE88-D492EC1BDA79}"/>
              </a:ext>
            </a:extLst>
          </p:cNvPr>
          <p:cNvSpPr txBox="1">
            <a:spLocks/>
          </p:cNvSpPr>
          <p:nvPr userDrawn="1"/>
        </p:nvSpPr>
        <p:spPr>
          <a:xfrm>
            <a:off x="406208" y="4867274"/>
            <a:ext cx="3933825" cy="276226"/>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dirty="0">
                <a:solidFill>
                  <a:schemeClr val="bg1"/>
                </a:solidFill>
                <a:latin typeface="Calibri" charset="0"/>
                <a:ea typeface="Calibri" charset="0"/>
                <a:cs typeface="Calibri" charset="0"/>
              </a:rPr>
              <a:t>© Novus, a Gallup Nordic company - 2025. All rights reserved. </a:t>
            </a:r>
            <a:endParaRPr lang="sv-SE" sz="1050" spc="38"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54639692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pos="158">
          <p15:clr>
            <a:srgbClr val="F26B43"/>
          </p15:clr>
        </p15:guide>
        <p15:guide id="3" orient="horz" pos="1484">
          <p15:clr>
            <a:srgbClr val="F26B43"/>
          </p15:clr>
        </p15:guide>
        <p15:guide id="4" orient="horz" pos="3066">
          <p15:clr>
            <a:srgbClr val="F26B43"/>
          </p15:clr>
        </p15:guide>
        <p15:guide id="6" pos="1927">
          <p15:clr>
            <a:srgbClr val="F26B43"/>
          </p15:clr>
        </p15:guide>
        <p15:guide id="7" pos="3833">
          <p15:clr>
            <a:srgbClr val="F26B43"/>
          </p15:clr>
        </p15:guide>
        <p15:guide id="8" orient="horz" pos="29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0.emf"/><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descr="En bild som visar person, klädsel, inomhus, Inlärning&#10;&#10;AI-genererat innehåll kan vara felaktigt.">
            <a:extLst>
              <a:ext uri="{FF2B5EF4-FFF2-40B4-BE49-F238E27FC236}">
                <a16:creationId xmlns:a16="http://schemas.microsoft.com/office/drawing/2014/main" id="{7D84FA4B-5A1A-EC07-7C38-063A130A945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0" y="0"/>
            <a:ext cx="9143998" cy="4877837"/>
          </a:xfrm>
          <a:prstGeom prst="rect">
            <a:avLst/>
          </a:prstGeom>
        </p:spPr>
      </p:pic>
      <p:sp>
        <p:nvSpPr>
          <p:cNvPr id="12" name="Rectangle 7">
            <a:extLst>
              <a:ext uri="{FF2B5EF4-FFF2-40B4-BE49-F238E27FC236}">
                <a16:creationId xmlns:a16="http://schemas.microsoft.com/office/drawing/2014/main" id="{DC15CAAC-16AC-697C-3137-E7E726C85E63}"/>
              </a:ext>
            </a:extLst>
          </p:cNvPr>
          <p:cNvSpPr/>
          <p:nvPr/>
        </p:nvSpPr>
        <p:spPr>
          <a:xfrm>
            <a:off x="0" y="1"/>
            <a:ext cx="9144000" cy="4877836"/>
          </a:xfrm>
          <a:prstGeom prst="rect">
            <a:avLst/>
          </a:prstGeom>
          <a:solidFill>
            <a:srgbClr val="3C8C86">
              <a:alpha val="34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342892">
              <a:defRPr/>
            </a:pPr>
            <a:endParaRPr lang="sv-SE" sz="526">
              <a:solidFill>
                <a:srgbClr val="FFFFFF"/>
              </a:solidFill>
              <a:latin typeface="Calibri"/>
            </a:endParaRPr>
          </a:p>
        </p:txBody>
      </p:sp>
      <p:sp>
        <p:nvSpPr>
          <p:cNvPr id="4" name="TextBox 3">
            <a:extLst>
              <a:ext uri="{FF2B5EF4-FFF2-40B4-BE49-F238E27FC236}">
                <a16:creationId xmlns:a16="http://schemas.microsoft.com/office/drawing/2014/main" id="{7948F765-DD35-9C73-6ADF-1E3D41EA014C}"/>
              </a:ext>
            </a:extLst>
          </p:cNvPr>
          <p:cNvSpPr txBox="1"/>
          <p:nvPr/>
        </p:nvSpPr>
        <p:spPr>
          <a:xfrm>
            <a:off x="990600" y="962482"/>
            <a:ext cx="7919484" cy="735586"/>
          </a:xfrm>
          <a:prstGeom prst="rect">
            <a:avLst/>
          </a:prstGeom>
          <a:noFill/>
          <a:ln>
            <a:noFill/>
          </a:ln>
        </p:spPr>
        <p:txBody>
          <a:bodyPr wrap="square" lIns="0" rtlCol="0">
            <a:spAutoFit/>
          </a:bodyPr>
          <a:lstStyle/>
          <a:p>
            <a:pPr defTabSz="342892">
              <a:lnSpc>
                <a:spcPct val="110000"/>
              </a:lnSpc>
              <a:defRPr/>
            </a:pPr>
            <a:r>
              <a:rPr lang="en-US" sz="4000" b="1" dirty="0">
                <a:solidFill>
                  <a:srgbClr val="FFFFFF"/>
                </a:solidFill>
                <a:highlight>
                  <a:srgbClr val="414A4F"/>
                </a:highlight>
                <a:latin typeface="Calibri" panose="020F0502020204030204" pitchFamily="34" charset="0"/>
                <a:cs typeface="Calibri" panose="020F0502020204030204" pitchFamily="34" charset="0"/>
              </a:rPr>
              <a:t>UNGA OM LIVET PÅ INTERNET</a:t>
            </a:r>
          </a:p>
        </p:txBody>
      </p:sp>
      <p:sp>
        <p:nvSpPr>
          <p:cNvPr id="5" name="TextBox 4">
            <a:extLst>
              <a:ext uri="{FF2B5EF4-FFF2-40B4-BE49-F238E27FC236}">
                <a16:creationId xmlns:a16="http://schemas.microsoft.com/office/drawing/2014/main" id="{7087D63B-CE1B-7CFE-AFA8-79623544EB45}"/>
              </a:ext>
            </a:extLst>
          </p:cNvPr>
          <p:cNvSpPr txBox="1"/>
          <p:nvPr/>
        </p:nvSpPr>
        <p:spPr>
          <a:xfrm>
            <a:off x="990600" y="1772172"/>
            <a:ext cx="3656548" cy="1062892"/>
          </a:xfrm>
          <a:prstGeom prst="rect">
            <a:avLst/>
          </a:prstGeom>
          <a:solidFill>
            <a:srgbClr val="EEA624"/>
          </a:solidFill>
        </p:spPr>
        <p:txBody>
          <a:bodyPr wrap="square" lIns="144000" tIns="144000" rIns="144000" rtlCol="0">
            <a:noAutofit/>
          </a:bodyPr>
          <a:lstStyle/>
          <a:p>
            <a:pPr defTabSz="342892">
              <a:lnSpc>
                <a:spcPct val="110000"/>
              </a:lnSpc>
              <a:defRPr/>
            </a:pPr>
            <a:r>
              <a:rPr lang="sv-SE" sz="1400" dirty="0">
                <a:solidFill>
                  <a:srgbClr val="FFFFFF"/>
                </a:solidFill>
                <a:latin typeface="Calibri" charset="0"/>
                <a:ea typeface="Calibri" charset="0"/>
                <a:cs typeface="Calibri" charset="0"/>
              </a:rPr>
              <a:t>Kontakt på Prinsparets stiftelse: Anna Nissen</a:t>
            </a:r>
          </a:p>
          <a:p>
            <a:pPr defTabSz="342892">
              <a:lnSpc>
                <a:spcPct val="110000"/>
              </a:lnSpc>
              <a:defRPr/>
            </a:pPr>
            <a:r>
              <a:rPr lang="sv-SE" sz="1400" dirty="0">
                <a:solidFill>
                  <a:srgbClr val="FFFFFF"/>
                </a:solidFill>
                <a:latin typeface="Calibri" charset="0"/>
                <a:ea typeface="Calibri" charset="0"/>
                <a:cs typeface="Calibri" charset="0"/>
              </a:rPr>
              <a:t>Kontakt på Novus: Fanny Göterfelt</a:t>
            </a:r>
          </a:p>
          <a:p>
            <a:pPr defTabSz="342892">
              <a:lnSpc>
                <a:spcPct val="110000"/>
              </a:lnSpc>
              <a:defRPr/>
            </a:pPr>
            <a:r>
              <a:rPr lang="sv-SE" sz="1400" dirty="0">
                <a:solidFill>
                  <a:srgbClr val="FFFFFF"/>
                </a:solidFill>
                <a:latin typeface="Calibri" charset="0"/>
                <a:ea typeface="Calibri" charset="0"/>
                <a:cs typeface="Calibri" charset="0"/>
              </a:rPr>
              <a:t>Datum: 12 januari 2026</a:t>
            </a:r>
          </a:p>
          <a:p>
            <a:pPr defTabSz="342892">
              <a:defRPr/>
            </a:pPr>
            <a:endParaRPr lang="en-US" dirty="0">
              <a:solidFill>
                <a:srgbClr val="FFFFFF"/>
              </a:solidFill>
              <a:latin typeface="Calibri"/>
            </a:endParaRPr>
          </a:p>
        </p:txBody>
      </p:sp>
      <p:sp>
        <p:nvSpPr>
          <p:cNvPr id="2" name="TextBox 1">
            <a:extLst>
              <a:ext uri="{FF2B5EF4-FFF2-40B4-BE49-F238E27FC236}">
                <a16:creationId xmlns:a16="http://schemas.microsoft.com/office/drawing/2014/main" id="{7E6238C1-8957-0D71-99EF-C872C18FF2DE}"/>
              </a:ext>
            </a:extLst>
          </p:cNvPr>
          <p:cNvSpPr txBox="1"/>
          <p:nvPr/>
        </p:nvSpPr>
        <p:spPr>
          <a:xfrm>
            <a:off x="990602" y="2835063"/>
            <a:ext cx="3656549" cy="748242"/>
          </a:xfrm>
          <a:prstGeom prst="rect">
            <a:avLst/>
          </a:prstGeom>
          <a:solidFill>
            <a:schemeClr val="bg1"/>
          </a:solidFill>
        </p:spPr>
        <p:txBody>
          <a:bodyPr wrap="square" lIns="144000" rIns="144000" rtlCol="0">
            <a:noAutofit/>
          </a:bodyPr>
          <a:lstStyle/>
          <a:p>
            <a:pPr defTabSz="342892">
              <a:defRPr/>
            </a:pPr>
            <a:endParaRPr lang="en-US">
              <a:solidFill>
                <a:srgbClr val="000000"/>
              </a:solidFill>
              <a:latin typeface="Calibri"/>
            </a:endParaRPr>
          </a:p>
        </p:txBody>
      </p:sp>
      <p:pic>
        <p:nvPicPr>
          <p:cNvPr id="6" name="Picture 5">
            <a:extLst>
              <a:ext uri="{FF2B5EF4-FFF2-40B4-BE49-F238E27FC236}">
                <a16:creationId xmlns:a16="http://schemas.microsoft.com/office/drawing/2014/main" id="{2C14E6D3-443D-B2B6-3E0D-4F4F688ACE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2042" y="3117451"/>
            <a:ext cx="1614181" cy="251812"/>
          </a:xfrm>
          <a:prstGeom prst="rect">
            <a:avLst/>
          </a:prstGeom>
        </p:spPr>
      </p:pic>
      <p:pic>
        <p:nvPicPr>
          <p:cNvPr id="1026" name="Picture 2" descr="Home - Tele2">
            <a:extLst>
              <a:ext uri="{FF2B5EF4-FFF2-40B4-BE49-F238E27FC236}">
                <a16:creationId xmlns:a16="http://schemas.microsoft.com/office/drawing/2014/main" id="{A5BB2D27-3FFE-598D-C24A-713478B5D9E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09812" y="2969423"/>
            <a:ext cx="965117" cy="4795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PS">
            <a:extLst>
              <a:ext uri="{FF2B5EF4-FFF2-40B4-BE49-F238E27FC236}">
                <a16:creationId xmlns:a16="http://schemas.microsoft.com/office/drawing/2014/main" id="{F3A986DB-0BC0-86CB-5459-53053F790D1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29122" y="2896035"/>
            <a:ext cx="779985" cy="59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01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AFB72-6D24-D3A8-A7CF-98AE74BB5937}"/>
            </a:ext>
          </a:extLst>
        </p:cNvPr>
        <p:cNvGrpSpPr/>
        <p:nvPr/>
      </p:nvGrpSpPr>
      <p:grpSpPr>
        <a:xfrm>
          <a:off x="0" y="0"/>
          <a:ext cx="0" cy="0"/>
          <a:chOff x="0" y="0"/>
          <a:chExt cx="0" cy="0"/>
        </a:xfrm>
      </p:grpSpPr>
      <p:pic>
        <p:nvPicPr>
          <p:cNvPr id="15" name="Picture 2">
            <a:extLst>
              <a:ext uri="{FF2B5EF4-FFF2-40B4-BE49-F238E27FC236}">
                <a16:creationId xmlns:a16="http://schemas.microsoft.com/office/drawing/2014/main" id="{2D68C493-208F-FB35-9F70-4763B588AC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0" y="-4448"/>
            <a:ext cx="2124075" cy="487172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7">
            <a:extLst>
              <a:ext uri="{FF2B5EF4-FFF2-40B4-BE49-F238E27FC236}">
                <a16:creationId xmlns:a16="http://schemas.microsoft.com/office/drawing/2014/main" id="{8D22DDE7-90AC-40C6-F938-9FC5E10FD462}"/>
              </a:ext>
            </a:extLst>
          </p:cNvPr>
          <p:cNvSpPr/>
          <p:nvPr/>
        </p:nvSpPr>
        <p:spPr>
          <a:xfrm>
            <a:off x="-2" y="0"/>
            <a:ext cx="2124077" cy="4867275"/>
          </a:xfrm>
          <a:prstGeom prst="rect">
            <a:avLst/>
          </a:prstGeom>
          <a:solidFill>
            <a:schemeClr val="accent6">
              <a:alpha val="26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257175">
              <a:defRPr/>
            </a:pPr>
            <a:endParaRPr lang="sv-SE" sz="1013">
              <a:solidFill>
                <a:prstClr val="white"/>
              </a:solidFill>
              <a:latin typeface="Calibri"/>
            </a:endParaRPr>
          </a:p>
        </p:txBody>
      </p:sp>
      <p:sp>
        <p:nvSpPr>
          <p:cNvPr id="3" name="Rektangel 2">
            <a:extLst>
              <a:ext uri="{FF2B5EF4-FFF2-40B4-BE49-F238E27FC236}">
                <a16:creationId xmlns:a16="http://schemas.microsoft.com/office/drawing/2014/main" id="{56C9DB42-03E3-BA57-CB73-F12EAA88832A}"/>
              </a:ext>
            </a:extLst>
          </p:cNvPr>
          <p:cNvSpPr/>
          <p:nvPr/>
        </p:nvSpPr>
        <p:spPr>
          <a:xfrm flipH="1">
            <a:off x="2124075" y="0"/>
            <a:ext cx="4817163" cy="4867249"/>
          </a:xfrm>
          <a:prstGeom prst="rect">
            <a:avLst/>
          </a:prstGeom>
          <a:solidFill>
            <a:srgbClr val="E4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accent6"/>
              </a:solidFill>
            </a:endParaRPr>
          </a:p>
        </p:txBody>
      </p:sp>
      <p:sp>
        <p:nvSpPr>
          <p:cNvPr id="12" name="Platshållare för text 13">
            <a:extLst>
              <a:ext uri="{FF2B5EF4-FFF2-40B4-BE49-F238E27FC236}">
                <a16:creationId xmlns:a16="http://schemas.microsoft.com/office/drawing/2014/main" id="{F96F3D2A-716B-8D01-69DD-B9B11FA7CC8C}"/>
              </a:ext>
            </a:extLst>
          </p:cNvPr>
          <p:cNvSpPr txBox="1">
            <a:spLocks/>
          </p:cNvSpPr>
          <p:nvPr/>
        </p:nvSpPr>
        <p:spPr>
          <a:xfrm>
            <a:off x="2124075" y="1209369"/>
            <a:ext cx="4704428" cy="3636640"/>
          </a:xfrm>
          <a:prstGeom prst="rect">
            <a:avLst/>
          </a:prstGeom>
        </p:spPr>
        <p:txBody>
          <a:bodyPr lIns="216000" tIns="180000" rIns="180000" bIns="0" anchor="t" anchorCtr="0"/>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050" b="1" dirty="0">
                <a:latin typeface="Calibri" panose="020F0502020204030204" pitchFamily="34" charset="0"/>
                <a:ea typeface="Calibri" panose="020F0502020204030204" pitchFamily="34" charset="0"/>
                <a:cs typeface="Calibri" panose="020F0502020204030204" pitchFamily="34" charset="0"/>
              </a:rPr>
              <a:t>Användning av AI</a:t>
            </a:r>
          </a:p>
          <a:p>
            <a:pPr marL="0" indent="0">
              <a:buNone/>
            </a:pPr>
            <a:r>
              <a:rPr lang="sv-SE" sz="1050" dirty="0">
                <a:latin typeface="Calibri" panose="020F0502020204030204" pitchFamily="34" charset="0"/>
                <a:ea typeface="Calibri" panose="020F0502020204030204" pitchFamily="34" charset="0"/>
                <a:cs typeface="Calibri" panose="020F0502020204030204" pitchFamily="34" charset="0"/>
              </a:rPr>
              <a:t>Flera, men inte alla, använder AI, framför allt </a:t>
            </a:r>
            <a:r>
              <a:rPr lang="sv-SE" sz="1050" dirty="0" err="1">
                <a:latin typeface="Calibri" panose="020F0502020204030204" pitchFamily="34" charset="0"/>
                <a:ea typeface="Calibri" panose="020F0502020204030204" pitchFamily="34" charset="0"/>
                <a:cs typeface="Calibri" panose="020F0502020204030204" pitchFamily="34" charset="0"/>
              </a:rPr>
              <a:t>ChatGPT</a:t>
            </a:r>
            <a:r>
              <a:rPr lang="sv-SE" sz="1050" dirty="0">
                <a:latin typeface="Calibri" panose="020F0502020204030204" pitchFamily="34" charset="0"/>
                <a:ea typeface="Calibri" panose="020F0502020204030204" pitchFamily="34" charset="0"/>
                <a:cs typeface="Calibri" panose="020F0502020204030204" pitchFamily="34" charset="0"/>
              </a:rPr>
              <a:t> och </a:t>
            </a:r>
            <a:r>
              <a:rPr lang="sv-SE" sz="1050" dirty="0" err="1">
                <a:latin typeface="Calibri" panose="020F0502020204030204" pitchFamily="34" charset="0"/>
                <a:ea typeface="Calibri" panose="020F0502020204030204" pitchFamily="34" charset="0"/>
                <a:cs typeface="Calibri" panose="020F0502020204030204" pitchFamily="34" charset="0"/>
              </a:rPr>
              <a:t>Copilot</a:t>
            </a:r>
            <a:r>
              <a:rPr lang="sv-SE" sz="1050" dirty="0">
                <a:latin typeface="Calibri" panose="020F0502020204030204" pitchFamily="34" charset="0"/>
                <a:ea typeface="Calibri" panose="020F0502020204030204" pitchFamily="34" charset="0"/>
                <a:cs typeface="Calibri" panose="020F0502020204030204" pitchFamily="34" charset="0"/>
              </a:rPr>
              <a:t>. Några är emot AI och säger sig aldrig vilja använda tjänsten.</a:t>
            </a:r>
          </a:p>
          <a:p>
            <a:pPr marL="0" indent="0">
              <a:buNone/>
            </a:pPr>
            <a:endParaRPr lang="sv-SE" sz="105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v-SE" sz="1050" dirty="0">
                <a:latin typeface="Calibri" panose="020F0502020204030204" pitchFamily="34" charset="0"/>
                <a:ea typeface="Calibri" panose="020F0502020204030204" pitchFamily="34" charset="0"/>
                <a:cs typeface="Calibri" panose="020F0502020204030204" pitchFamily="34" charset="0"/>
              </a:rPr>
              <a:t>I skolan används AI främst som stöd i skolarbetet som hjälp inför prov, man säger att AI ger bättre förklaringar än vanlig </a:t>
            </a:r>
            <a:r>
              <a:rPr lang="sv-SE" sz="1050" dirty="0" err="1">
                <a:latin typeface="Calibri" panose="020F0502020204030204" pitchFamily="34" charset="0"/>
                <a:ea typeface="Calibri" panose="020F0502020204030204" pitchFamily="34" charset="0"/>
                <a:cs typeface="Calibri" panose="020F0502020204030204" pitchFamily="34" charset="0"/>
              </a:rPr>
              <a:t>googling</a:t>
            </a:r>
            <a:r>
              <a:rPr lang="sv-SE" sz="1050" dirty="0">
                <a:latin typeface="Calibri" panose="020F0502020204030204" pitchFamily="34" charset="0"/>
                <a:ea typeface="Calibri" panose="020F0502020204030204" pitchFamily="34" charset="0"/>
                <a:cs typeface="Calibri" panose="020F0502020204030204" pitchFamily="34" charset="0"/>
              </a:rPr>
              <a:t> och man kan ställa allmänna frågor.</a:t>
            </a:r>
          </a:p>
          <a:p>
            <a:pPr marL="0" indent="0">
              <a:buNone/>
            </a:pPr>
            <a:endParaRPr lang="sv-SE" sz="105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v-SE" sz="1050" dirty="0">
                <a:latin typeface="Calibri" panose="020F0502020204030204" pitchFamily="34" charset="0"/>
                <a:ea typeface="Calibri" panose="020F0502020204030204" pitchFamily="34" charset="0"/>
                <a:cs typeface="Calibri" panose="020F0502020204030204" pitchFamily="34" charset="0"/>
              </a:rPr>
              <a:t>Utanför skolan används AI för att fråga om sådant man undrar över, det kan vara allt från specifika frågor (t.ex. “fel på bilen”) eller allmänna faktafrågor. Man föredrar AI framför Google när man annars skulle vara tvungen att göra en längre </a:t>
            </a:r>
            <a:r>
              <a:rPr lang="sv-SE" sz="1050" dirty="0" err="1">
                <a:latin typeface="Calibri" panose="020F0502020204030204" pitchFamily="34" charset="0"/>
                <a:ea typeface="Calibri" panose="020F0502020204030204" pitchFamily="34" charset="0"/>
                <a:cs typeface="Calibri" panose="020F0502020204030204" pitchFamily="34" charset="0"/>
              </a:rPr>
              <a:t>google</a:t>
            </a:r>
            <a:r>
              <a:rPr lang="sv-SE" sz="1050" dirty="0">
                <a:latin typeface="Calibri" panose="020F0502020204030204" pitchFamily="34" charset="0"/>
                <a:ea typeface="Calibri" panose="020F0502020204030204" pitchFamily="34" charset="0"/>
                <a:cs typeface="Calibri" panose="020F0502020204030204" pitchFamily="34" charset="0"/>
              </a:rPr>
              <a:t>-sökning för att få svar.</a:t>
            </a:r>
          </a:p>
          <a:p>
            <a:pPr marL="0" indent="0">
              <a:buNone/>
            </a:pPr>
            <a:endParaRPr lang="sv-SE" sz="105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v-SE" sz="1050" b="1" dirty="0">
                <a:latin typeface="Calibri" panose="020F0502020204030204" pitchFamily="34" charset="0"/>
                <a:ea typeface="Calibri" panose="020F0502020204030204" pitchFamily="34" charset="0"/>
                <a:cs typeface="Calibri" panose="020F0502020204030204" pitchFamily="34" charset="0"/>
              </a:rPr>
              <a:t>Skepsis och motstånd</a:t>
            </a:r>
          </a:p>
          <a:p>
            <a:pPr marL="0" indent="0">
              <a:buNone/>
            </a:pPr>
            <a:r>
              <a:rPr lang="sv-SE" sz="1050" dirty="0">
                <a:latin typeface="Calibri" panose="020F0502020204030204" pitchFamily="34" charset="0"/>
                <a:ea typeface="Calibri" panose="020F0502020204030204" pitchFamily="34" charset="0"/>
                <a:cs typeface="Calibri" panose="020F0502020204030204" pitchFamily="34" charset="0"/>
              </a:rPr>
              <a:t>En mindre del använder inte AI alls, av princip och för att man inte litar på AI. Man är orolig för att AI ska ”stjäla” texter och bilder och för att svaren kan vara felaktiga, speciellt i skolsammanhang. </a:t>
            </a:r>
          </a:p>
          <a:p>
            <a:pPr>
              <a:buFont typeface="Wingdings" panose="05000000000000000000" pitchFamily="2" charset="2"/>
              <a:buChar char="§"/>
              <a:defRPr sz="1800"/>
            </a:pPr>
            <a:endParaRPr lang="sv-SE" sz="1050" b="1" dirty="0">
              <a:solidFill>
                <a:schemeClr val="tx2"/>
              </a:solidFill>
              <a:latin typeface="+mj-lt"/>
            </a:endParaRPr>
          </a:p>
        </p:txBody>
      </p:sp>
      <p:sp>
        <p:nvSpPr>
          <p:cNvPr id="2" name="shpTitle">
            <a:extLst>
              <a:ext uri="{FF2B5EF4-FFF2-40B4-BE49-F238E27FC236}">
                <a16:creationId xmlns:a16="http://schemas.microsoft.com/office/drawing/2014/main" id="{F96FE86C-595A-FADE-9F86-A471883E3383}"/>
              </a:ext>
            </a:extLst>
          </p:cNvPr>
          <p:cNvSpPr txBox="1">
            <a:spLocks/>
          </p:cNvSpPr>
          <p:nvPr/>
        </p:nvSpPr>
        <p:spPr>
          <a:xfrm>
            <a:off x="-2" y="-4449"/>
            <a:ext cx="6098460" cy="1397287"/>
          </a:xfrm>
          <a:prstGeom prst="rect">
            <a:avLst/>
          </a:prstGeom>
          <a:noFill/>
        </p:spPr>
        <p:txBody>
          <a:bodyPr wrap="square" lIns="251999" tIns="432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lvl="0">
              <a:lnSpc>
                <a:spcPct val="110000"/>
              </a:lnSpc>
              <a:tabLst/>
              <a:defRPr/>
            </a:pPr>
            <a:r>
              <a:rPr lang="sv-SE" sz="3000" dirty="0">
                <a:solidFill>
                  <a:srgbClr val="FFFFFF"/>
                </a:solidFill>
                <a:highlight>
                  <a:srgbClr val="414A4F"/>
                </a:highlight>
                <a:latin typeface="Calibri" panose="020F0502020204030204" pitchFamily="34" charset="0"/>
                <a:cs typeface="Calibri" panose="020F0502020204030204" pitchFamily="34" charset="0"/>
              </a:rPr>
              <a:t>Hur använder barn och unga AI idag?</a:t>
            </a:r>
          </a:p>
        </p:txBody>
      </p:sp>
      <p:sp>
        <p:nvSpPr>
          <p:cNvPr id="5" name="textruta 4">
            <a:extLst>
              <a:ext uri="{FF2B5EF4-FFF2-40B4-BE49-F238E27FC236}">
                <a16:creationId xmlns:a16="http://schemas.microsoft.com/office/drawing/2014/main" id="{520647BE-8B29-31CA-C13E-FCA8AA2F3AF1}"/>
              </a:ext>
            </a:extLst>
          </p:cNvPr>
          <p:cNvSpPr txBox="1"/>
          <p:nvPr/>
        </p:nvSpPr>
        <p:spPr>
          <a:xfrm>
            <a:off x="6941237" y="1"/>
            <a:ext cx="2202763" cy="4867248"/>
          </a:xfrm>
          <a:prstGeom prst="rect">
            <a:avLst/>
          </a:prstGeom>
          <a:solidFill>
            <a:schemeClr val="bg1"/>
          </a:solidFill>
        </p:spPr>
        <p:txBody>
          <a:bodyPr wrap="square" lIns="144000" tIns="0" rIns="216000" bIns="0" rtlCol="0" anchor="t" anchorCtr="0">
            <a:noAutofit/>
          </a:bodyPr>
          <a:lstStyle/>
          <a:p>
            <a:endParaRPr lang="sv-SE" sz="1050" i="1" dirty="0">
              <a:solidFill>
                <a:schemeClr val="tx2"/>
              </a:solidFill>
            </a:endParaRPr>
          </a:p>
          <a:p>
            <a:endParaRPr lang="sv-SE" sz="1050" i="1" dirty="0">
              <a:solidFill>
                <a:schemeClr val="tx2"/>
              </a:solidFill>
            </a:endParaRPr>
          </a:p>
          <a:p>
            <a:endParaRPr lang="sv-SE" sz="1050" i="1" dirty="0">
              <a:solidFill>
                <a:schemeClr val="tx2"/>
              </a:solidFill>
            </a:endParaRPr>
          </a:p>
          <a:p>
            <a:endParaRPr lang="sv-SE" sz="1050" i="1" dirty="0">
              <a:solidFill>
                <a:schemeClr val="tx2"/>
              </a:solidFill>
            </a:endParaRPr>
          </a:p>
          <a:p>
            <a:r>
              <a:rPr lang="sv-SE" sz="1050" i="1" dirty="0">
                <a:solidFill>
                  <a:schemeClr val="tx2"/>
                </a:solidFill>
              </a:rPr>
              <a:t>”</a:t>
            </a:r>
            <a:r>
              <a:rPr lang="sv-SE" sz="1050" i="1" dirty="0" err="1">
                <a:solidFill>
                  <a:schemeClr val="tx2"/>
                </a:solidFill>
              </a:rPr>
              <a:t>chatgpt</a:t>
            </a:r>
            <a:r>
              <a:rPr lang="sv-SE" sz="1050" i="1" dirty="0">
                <a:solidFill>
                  <a:schemeClr val="tx2"/>
                </a:solidFill>
              </a:rPr>
              <a:t> och </a:t>
            </a:r>
            <a:r>
              <a:rPr lang="sv-SE" sz="1050" i="1" dirty="0" err="1">
                <a:solidFill>
                  <a:schemeClr val="tx2"/>
                </a:solidFill>
              </a:rPr>
              <a:t>copilot</a:t>
            </a:r>
            <a:r>
              <a:rPr lang="sv-SE" sz="1050" i="1" dirty="0">
                <a:solidFill>
                  <a:schemeClr val="tx2"/>
                </a:solidFill>
              </a:rPr>
              <a:t>, till skolan och att ställa allmänna </a:t>
            </a:r>
            <a:r>
              <a:rPr lang="sv-SE" sz="1050" i="1" dirty="0" err="1">
                <a:solidFill>
                  <a:schemeClr val="tx2"/>
                </a:solidFill>
              </a:rPr>
              <a:t>frpgor</a:t>
            </a:r>
            <a:r>
              <a:rPr lang="sv-SE" sz="1050" i="1" dirty="0">
                <a:solidFill>
                  <a:schemeClr val="tx2"/>
                </a:solidFill>
              </a:rPr>
              <a:t>”</a:t>
            </a:r>
          </a:p>
          <a:p>
            <a:endParaRPr lang="sv-SE" sz="1050" i="1" dirty="0">
              <a:solidFill>
                <a:schemeClr val="tx2"/>
              </a:solidFill>
            </a:endParaRPr>
          </a:p>
          <a:p>
            <a:r>
              <a:rPr lang="sv-SE" sz="1050" i="1" dirty="0">
                <a:solidFill>
                  <a:schemeClr val="tx2"/>
                </a:solidFill>
              </a:rPr>
              <a:t>”nej aldrig, jag är helt emot </a:t>
            </a:r>
            <a:r>
              <a:rPr lang="sv-SE" sz="1050" i="1" dirty="0" err="1">
                <a:solidFill>
                  <a:schemeClr val="tx2"/>
                </a:solidFill>
              </a:rPr>
              <a:t>ai</a:t>
            </a:r>
            <a:r>
              <a:rPr lang="sv-SE" sz="1050" i="1" dirty="0">
                <a:solidFill>
                  <a:schemeClr val="tx2"/>
                </a:solidFill>
              </a:rPr>
              <a:t>”</a:t>
            </a:r>
          </a:p>
          <a:p>
            <a:endParaRPr lang="sv-SE" sz="1050" i="1" dirty="0">
              <a:solidFill>
                <a:schemeClr val="tx2"/>
              </a:solidFill>
            </a:endParaRPr>
          </a:p>
          <a:p>
            <a:r>
              <a:rPr lang="sv-SE" sz="1050" i="1" dirty="0">
                <a:solidFill>
                  <a:schemeClr val="tx2"/>
                </a:solidFill>
              </a:rPr>
              <a:t>”Främst i skolan ja, men även på fritiden med generella frågor då brukar man få det förklarat lite bättre än en vanlig </a:t>
            </a:r>
            <a:r>
              <a:rPr lang="sv-SE" sz="1050" i="1" dirty="0" err="1">
                <a:solidFill>
                  <a:schemeClr val="tx2"/>
                </a:solidFill>
              </a:rPr>
              <a:t>google</a:t>
            </a:r>
            <a:r>
              <a:rPr lang="sv-SE" sz="1050" i="1" dirty="0">
                <a:solidFill>
                  <a:schemeClr val="tx2"/>
                </a:solidFill>
              </a:rPr>
              <a:t> sökning”</a:t>
            </a:r>
          </a:p>
          <a:p>
            <a:endParaRPr lang="sv-SE" sz="1050" i="1" dirty="0">
              <a:solidFill>
                <a:schemeClr val="tx2"/>
              </a:solidFill>
            </a:endParaRPr>
          </a:p>
          <a:p>
            <a:r>
              <a:rPr lang="sv-SE" sz="1050" i="1" dirty="0">
                <a:solidFill>
                  <a:schemeClr val="tx2"/>
                </a:solidFill>
              </a:rPr>
              <a:t>”tycker inte om det. jag kan inte heller lita på den eftersom jag fått felaktiga svar innan. så absolut inte till skolarbete.”</a:t>
            </a:r>
          </a:p>
          <a:p>
            <a:endParaRPr lang="sv-SE" sz="1050" i="1" dirty="0">
              <a:solidFill>
                <a:schemeClr val="tx2"/>
              </a:solidFill>
            </a:endParaRPr>
          </a:p>
          <a:p>
            <a:r>
              <a:rPr lang="sv-SE" sz="1050" i="1" dirty="0">
                <a:solidFill>
                  <a:schemeClr val="tx2"/>
                </a:solidFill>
              </a:rPr>
              <a:t>”Frågar ofta </a:t>
            </a:r>
            <a:r>
              <a:rPr lang="sv-SE" sz="1050" i="1" dirty="0" err="1">
                <a:solidFill>
                  <a:schemeClr val="tx2"/>
                </a:solidFill>
              </a:rPr>
              <a:t>ai</a:t>
            </a:r>
            <a:r>
              <a:rPr lang="sv-SE" sz="1050" i="1" dirty="0">
                <a:solidFill>
                  <a:schemeClr val="tx2"/>
                </a:solidFill>
              </a:rPr>
              <a:t> mer </a:t>
            </a:r>
            <a:r>
              <a:rPr lang="sv-SE" sz="1050" i="1" dirty="0" err="1">
                <a:solidFill>
                  <a:schemeClr val="tx2"/>
                </a:solidFill>
              </a:rPr>
              <a:t>specífika</a:t>
            </a:r>
            <a:r>
              <a:rPr lang="sv-SE" sz="1050" i="1" dirty="0">
                <a:solidFill>
                  <a:schemeClr val="tx2"/>
                </a:solidFill>
              </a:rPr>
              <a:t> frågor, </a:t>
            </a:r>
            <a:r>
              <a:rPr lang="sv-SE" sz="1050" i="1" dirty="0" err="1">
                <a:solidFill>
                  <a:schemeClr val="tx2"/>
                </a:solidFill>
              </a:rPr>
              <a:t>t.ex</a:t>
            </a:r>
            <a:r>
              <a:rPr lang="sv-SE" sz="1050" i="1" dirty="0">
                <a:solidFill>
                  <a:schemeClr val="tx2"/>
                </a:solidFill>
              </a:rPr>
              <a:t> vid fel på bilen”</a:t>
            </a:r>
          </a:p>
          <a:p>
            <a:endParaRPr lang="sv-SE" sz="1050" i="1" dirty="0">
              <a:solidFill>
                <a:schemeClr val="tx2"/>
              </a:solidFill>
            </a:endParaRPr>
          </a:p>
          <a:p>
            <a:r>
              <a:rPr lang="sv-SE" sz="1050" i="1" dirty="0">
                <a:solidFill>
                  <a:schemeClr val="tx2"/>
                </a:solidFill>
              </a:rPr>
              <a:t>”</a:t>
            </a:r>
            <a:r>
              <a:rPr lang="sv-SE" sz="1050" i="1" dirty="0" err="1">
                <a:solidFill>
                  <a:schemeClr val="tx2"/>
                </a:solidFill>
              </a:rPr>
              <a:t>ai</a:t>
            </a:r>
            <a:r>
              <a:rPr lang="sv-SE" sz="1050" i="1" dirty="0">
                <a:solidFill>
                  <a:schemeClr val="tx2"/>
                </a:solidFill>
              </a:rPr>
              <a:t> stjäl texter/</a:t>
            </a:r>
            <a:r>
              <a:rPr lang="sv-SE" sz="1050" i="1" dirty="0" err="1">
                <a:solidFill>
                  <a:schemeClr val="tx2"/>
                </a:solidFill>
              </a:rPr>
              <a:t>blder</a:t>
            </a:r>
            <a:r>
              <a:rPr lang="sv-SE" sz="1050" i="1" dirty="0">
                <a:solidFill>
                  <a:schemeClr val="tx2"/>
                </a:solidFill>
              </a:rPr>
              <a:t> från online, jag skriver mycket och postar online och jag vill inte att </a:t>
            </a:r>
            <a:r>
              <a:rPr lang="sv-SE" sz="1050" i="1" dirty="0" err="1">
                <a:solidFill>
                  <a:schemeClr val="tx2"/>
                </a:solidFill>
              </a:rPr>
              <a:t>ai</a:t>
            </a:r>
            <a:r>
              <a:rPr lang="sv-SE" sz="1050" i="1" dirty="0">
                <a:solidFill>
                  <a:schemeClr val="tx2"/>
                </a:solidFill>
              </a:rPr>
              <a:t> tar mina </a:t>
            </a:r>
            <a:r>
              <a:rPr lang="sv-SE" sz="1050" i="1" dirty="0" err="1">
                <a:solidFill>
                  <a:schemeClr val="tx2"/>
                </a:solidFill>
              </a:rPr>
              <a:t>ideer</a:t>
            </a:r>
            <a:r>
              <a:rPr lang="sv-SE" sz="1050" i="1" dirty="0">
                <a:solidFill>
                  <a:schemeClr val="tx2"/>
                </a:solidFill>
              </a:rPr>
              <a:t> och ger dem till andra”</a:t>
            </a:r>
            <a:endParaRPr lang="sv-SE" sz="700" i="1" dirty="0">
              <a:solidFill>
                <a:schemeClr val="tx2"/>
              </a:solidFill>
            </a:endParaRPr>
          </a:p>
        </p:txBody>
      </p:sp>
      <p:sp>
        <p:nvSpPr>
          <p:cNvPr id="4" name="Rektangel 3">
            <a:extLst>
              <a:ext uri="{FF2B5EF4-FFF2-40B4-BE49-F238E27FC236}">
                <a16:creationId xmlns:a16="http://schemas.microsoft.com/office/drawing/2014/main" id="{EA1151F3-B4B3-38BE-A268-2DA9B80BA175}"/>
              </a:ext>
            </a:extLst>
          </p:cNvPr>
          <p:cNvSpPr/>
          <p:nvPr/>
        </p:nvSpPr>
        <p:spPr>
          <a:xfrm>
            <a:off x="7956644"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14 – 17 åringar </a:t>
            </a:r>
          </a:p>
        </p:txBody>
      </p:sp>
    </p:spTree>
    <p:extLst>
      <p:ext uri="{BB962C8B-B14F-4D97-AF65-F5344CB8AC3E}">
        <p14:creationId xmlns:p14="http://schemas.microsoft.com/office/powerpoint/2010/main" val="2206090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AAB02-222E-C618-B403-C671260700D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34EFCE2-5B56-D4D9-381F-DFC6E8EBFA24}"/>
              </a:ext>
            </a:extLst>
          </p:cNvPr>
          <p:cNvSpPr/>
          <p:nvPr/>
        </p:nvSpPr>
        <p:spPr>
          <a:xfrm>
            <a:off x="0" y="0"/>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pic>
        <p:nvPicPr>
          <p:cNvPr id="10" name="Bildobjekt 9" descr="Student som arbetar vid datorn">
            <a:extLst>
              <a:ext uri="{FF2B5EF4-FFF2-40B4-BE49-F238E27FC236}">
                <a16:creationId xmlns:a16="http://schemas.microsoft.com/office/drawing/2014/main" id="{DADFB852-1948-3CF6-C412-FA1221A3135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28995" y="-62"/>
            <a:ext cx="5715005" cy="4867273"/>
          </a:xfrm>
          <a:prstGeom prst="rect">
            <a:avLst/>
          </a:prstGeom>
        </p:spPr>
      </p:pic>
      <p:sp>
        <p:nvSpPr>
          <p:cNvPr id="6" name="Rectangle 7">
            <a:extLst>
              <a:ext uri="{FF2B5EF4-FFF2-40B4-BE49-F238E27FC236}">
                <a16:creationId xmlns:a16="http://schemas.microsoft.com/office/drawing/2014/main" id="{7A974352-1557-7F09-C7AC-11F379CBD145}"/>
              </a:ext>
            </a:extLst>
          </p:cNvPr>
          <p:cNvSpPr/>
          <p:nvPr/>
        </p:nvSpPr>
        <p:spPr>
          <a:xfrm>
            <a:off x="3428999" y="-126"/>
            <a:ext cx="5715001" cy="486727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2" name="shpTitle">
            <a:extLst>
              <a:ext uri="{FF2B5EF4-FFF2-40B4-BE49-F238E27FC236}">
                <a16:creationId xmlns:a16="http://schemas.microsoft.com/office/drawing/2014/main" id="{5914EA2B-03CA-D48F-83FE-1E6537C9D874}"/>
              </a:ext>
            </a:extLst>
          </p:cNvPr>
          <p:cNvSpPr txBox="1">
            <a:spLocks/>
          </p:cNvSpPr>
          <p:nvPr/>
        </p:nvSpPr>
        <p:spPr>
          <a:xfrm>
            <a:off x="-1" y="0"/>
            <a:ext cx="5424986" cy="4867274"/>
          </a:xfrm>
          <a:prstGeom prst="rect">
            <a:avLst/>
          </a:prstGeom>
          <a:noFill/>
        </p:spPr>
        <p:txBody>
          <a:bodyPr wrap="square" lIns="251999" tIns="0" rIns="360000" bIns="36000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1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rPr>
              <a:t>Trygghet online</a:t>
            </a:r>
          </a:p>
        </p:txBody>
      </p:sp>
    </p:spTree>
    <p:extLst>
      <p:ext uri="{BB962C8B-B14F-4D97-AF65-F5344CB8AC3E}">
        <p14:creationId xmlns:p14="http://schemas.microsoft.com/office/powerpoint/2010/main" val="151472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D677C-0E38-38E0-5139-BDEF766FB64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A5D794-99A8-13FA-10DA-231649760FED}"/>
              </a:ext>
            </a:extLst>
          </p:cNvPr>
          <p:cNvSpPr/>
          <p:nvPr/>
        </p:nvSpPr>
        <p:spPr>
          <a:xfrm>
            <a:off x="0" y="1192"/>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mj-lt"/>
              <a:ea typeface="+mn-ea"/>
              <a:cs typeface="+mn-cs"/>
            </a:endParaRPr>
          </a:p>
        </p:txBody>
      </p:sp>
      <p:sp>
        <p:nvSpPr>
          <p:cNvPr id="82" name="Rectangle 81">
            <a:extLst>
              <a:ext uri="{FF2B5EF4-FFF2-40B4-BE49-F238E27FC236}">
                <a16:creationId xmlns:a16="http://schemas.microsoft.com/office/drawing/2014/main" id="{F2421B2B-A1D0-F1B1-B4B1-797934BDDC4F}"/>
              </a:ext>
            </a:extLst>
          </p:cNvPr>
          <p:cNvSpPr/>
          <p:nvPr/>
        </p:nvSpPr>
        <p:spPr>
          <a:xfrm>
            <a:off x="-1230462" y="2056343"/>
            <a:ext cx="5353332" cy="1206412"/>
          </a:xfrm>
          <a:prstGeom prst="rect">
            <a:avLst/>
          </a:prstGeom>
        </p:spPr>
        <p:txBody>
          <a:bodyPr wrap="square" lIns="251999" tIns="360000" rIns="251999">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2700" b="1" i="0" u="none" strike="noStrike" kern="1200" cap="none" spc="0" normalizeH="0" baseline="0" noProof="0">
              <a:ln>
                <a:noFill/>
              </a:ln>
              <a:solidFill>
                <a:srgbClr val="000000"/>
              </a:solidFill>
              <a:effectLst/>
              <a:uLnTx/>
              <a:uFillTx/>
              <a:latin typeface="+mj-lt"/>
              <a:ea typeface="+mn-ea"/>
              <a:cs typeface="+mn-cs"/>
            </a:endParaRPr>
          </a:p>
        </p:txBody>
      </p:sp>
      <p:sp>
        <p:nvSpPr>
          <p:cNvPr id="45" name="Rectangle 4">
            <a:extLst>
              <a:ext uri="{FF2B5EF4-FFF2-40B4-BE49-F238E27FC236}">
                <a16:creationId xmlns:a16="http://schemas.microsoft.com/office/drawing/2014/main" id="{14D392C2-AE16-3633-3E8E-BCB9D0B0ACD4}"/>
              </a:ext>
            </a:extLst>
          </p:cNvPr>
          <p:cNvSpPr/>
          <p:nvPr/>
        </p:nvSpPr>
        <p:spPr>
          <a:xfrm>
            <a:off x="0" y="3926510"/>
            <a:ext cx="9144000" cy="948647"/>
          </a:xfrm>
          <a:prstGeom prst="rect">
            <a:avLst/>
          </a:prstGeom>
          <a:solidFill>
            <a:srgbClr val="3C8C8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mj-lt"/>
              <a:ea typeface="+mn-ea"/>
              <a:cs typeface="+mn-cs"/>
            </a:endParaRPr>
          </a:p>
        </p:txBody>
      </p:sp>
      <p:sp>
        <p:nvSpPr>
          <p:cNvPr id="47" name="Rectangle 39">
            <a:extLst>
              <a:ext uri="{FF2B5EF4-FFF2-40B4-BE49-F238E27FC236}">
                <a16:creationId xmlns:a16="http://schemas.microsoft.com/office/drawing/2014/main" id="{D9C18E3B-942B-4AFE-2861-9323584010E7}"/>
              </a:ext>
            </a:extLst>
          </p:cNvPr>
          <p:cNvSpPr/>
          <p:nvPr/>
        </p:nvSpPr>
        <p:spPr>
          <a:xfrm>
            <a:off x="217605" y="1114746"/>
            <a:ext cx="3760653" cy="3501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r>
              <a:rPr lang="sv-SE" sz="1000" b="1" dirty="0">
                <a:solidFill>
                  <a:schemeClr val="tx2"/>
                </a:solidFill>
              </a:rPr>
              <a:t>Trygghet</a:t>
            </a:r>
          </a:p>
          <a:p>
            <a:r>
              <a:rPr lang="sv-SE" sz="1000" dirty="0">
                <a:solidFill>
                  <a:schemeClr val="tx2"/>
                </a:solidFill>
              </a:rPr>
              <a:t>De flesta av de yngre deltagarna har bara kontakt med personer de känner, även när de spelar, vilket gör dem trygga. Hatkommentarer och konstiga videor gör att de känner sig mindre trygga. </a:t>
            </a:r>
            <a:br>
              <a:rPr lang="sv-SE" sz="1000" dirty="0">
                <a:solidFill>
                  <a:schemeClr val="tx2"/>
                </a:solidFill>
              </a:rPr>
            </a:br>
            <a:endParaRPr lang="sv-SE" sz="1000" dirty="0">
              <a:solidFill>
                <a:schemeClr val="tx2"/>
              </a:solidFill>
            </a:endParaRPr>
          </a:p>
          <a:p>
            <a:r>
              <a:rPr lang="sv-SE" sz="1000" dirty="0">
                <a:solidFill>
                  <a:schemeClr val="tx2"/>
                </a:solidFill>
              </a:rPr>
              <a:t>Det som kan göra dem mindre trygga är när främmande och äldre personer skriver till dem, även om de verkar snälla. På </a:t>
            </a:r>
            <a:r>
              <a:rPr lang="sv-SE" sz="1000" dirty="0" err="1">
                <a:solidFill>
                  <a:schemeClr val="tx2"/>
                </a:solidFill>
              </a:rPr>
              <a:t>Snapchat</a:t>
            </a:r>
            <a:r>
              <a:rPr lang="sv-SE" sz="1000" dirty="0">
                <a:solidFill>
                  <a:schemeClr val="tx2"/>
                </a:solidFill>
              </a:rPr>
              <a:t> kan konstiga människor dyka upp och läskiga videor kan komma upp på både </a:t>
            </a:r>
            <a:r>
              <a:rPr lang="sv-SE" sz="1000" dirty="0" err="1">
                <a:solidFill>
                  <a:schemeClr val="tx2"/>
                </a:solidFill>
              </a:rPr>
              <a:t>Snabchat</a:t>
            </a:r>
            <a:r>
              <a:rPr lang="sv-SE" sz="1000" dirty="0">
                <a:solidFill>
                  <a:schemeClr val="tx2"/>
                </a:solidFill>
              </a:rPr>
              <a:t> och YouTube. </a:t>
            </a:r>
          </a:p>
          <a:p>
            <a:pPr lvl="0"/>
            <a:endParaRPr lang="sv-SE" sz="1000" dirty="0">
              <a:solidFill>
                <a:schemeClr val="tx2"/>
              </a:solidFill>
            </a:endParaRPr>
          </a:p>
          <a:p>
            <a:pPr lvl="0"/>
            <a:r>
              <a:rPr lang="sv-SE" sz="1000" dirty="0">
                <a:solidFill>
                  <a:schemeClr val="tx2"/>
                </a:solidFill>
              </a:rPr>
              <a:t>Barnen har i stort sett lärt sig själva hur det fungerar på nätet och i sociala medier. Flera tycker att det är bästa sättet, medan några känner sig trygga av att en vuxen lär dem. Många tycker att det bästa är att fråga vänner om det är något man inte kan. Endast några enstaka menar att man ska fråga föräldrar eller någon annan vuxen.</a:t>
            </a:r>
          </a:p>
          <a:p>
            <a:endParaRPr lang="sv-SE" sz="1000" dirty="0">
              <a:solidFill>
                <a:schemeClr val="tx2"/>
              </a:solidFill>
            </a:endParaRPr>
          </a:p>
          <a:p>
            <a:r>
              <a:rPr lang="sv-SE" sz="1000" b="1" dirty="0" err="1">
                <a:solidFill>
                  <a:schemeClr val="tx2"/>
                </a:solidFill>
              </a:rPr>
              <a:t>Näthat</a:t>
            </a:r>
            <a:endParaRPr lang="sv-SE" sz="1000" b="1" dirty="0">
              <a:solidFill>
                <a:schemeClr val="tx2"/>
              </a:solidFill>
            </a:endParaRPr>
          </a:p>
          <a:p>
            <a:r>
              <a:rPr lang="sv-SE" sz="1000" dirty="0">
                <a:solidFill>
                  <a:schemeClr val="tx2"/>
                </a:solidFill>
              </a:rPr>
              <a:t>De tycker inte om att läsa hatkommentarer som kan finnas i samband med videor andra har lagt upp och det är obehagligt när folk skriver elaka saker i spel bara för att de är arga.</a:t>
            </a:r>
          </a:p>
          <a:p>
            <a:r>
              <a:rPr lang="sv-SE" sz="1000" dirty="0">
                <a:solidFill>
                  <a:schemeClr val="tx2"/>
                </a:solidFill>
              </a:rPr>
              <a:t>Barnen skulle önska sig att ”gubbar” och hatare försvann från nätet, det skulle göra dem tryggare och det skulle bli roligare.</a:t>
            </a:r>
            <a:endParaRPr lang="sv-SE" sz="1000" b="1" dirty="0">
              <a:solidFill>
                <a:schemeClr val="tx2"/>
              </a:solidFill>
            </a:endParaRPr>
          </a:p>
        </p:txBody>
      </p:sp>
      <p:sp>
        <p:nvSpPr>
          <p:cNvPr id="3" name="shpTitle">
            <a:extLst>
              <a:ext uri="{FF2B5EF4-FFF2-40B4-BE49-F238E27FC236}">
                <a16:creationId xmlns:a16="http://schemas.microsoft.com/office/drawing/2014/main" id="{BAFB092D-B82F-967F-0DC8-5144B661CEC2}"/>
              </a:ext>
            </a:extLst>
          </p:cNvPr>
          <p:cNvSpPr txBox="1">
            <a:spLocks/>
          </p:cNvSpPr>
          <p:nvPr/>
        </p:nvSpPr>
        <p:spPr>
          <a:xfrm>
            <a:off x="1043" y="0"/>
            <a:ext cx="9142957" cy="912916"/>
          </a:xfrm>
          <a:prstGeom prst="rect">
            <a:avLst/>
          </a:prstGeom>
          <a:noFill/>
        </p:spPr>
        <p:txBody>
          <a:bodyPr wrap="square" lIns="251999" tIns="432000" rIns="251999"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defTabSz="342892">
              <a:lnSpc>
                <a:spcPct val="110000"/>
              </a:lnSpc>
              <a:tabLst>
                <a:tab pos="133347" algn="l"/>
              </a:tabLst>
              <a:defRPr/>
            </a:pPr>
            <a:r>
              <a:rPr lang="sv-SE" sz="2800" dirty="0">
                <a:solidFill>
                  <a:srgbClr val="FFFFFF"/>
                </a:solidFill>
                <a:highlight>
                  <a:srgbClr val="414A4F"/>
                </a:highlight>
                <a:latin typeface="+mj-lt"/>
                <a:ea typeface="Calibri" charset="0"/>
                <a:cs typeface="Calibri" charset="0"/>
              </a:rPr>
              <a:t>Trygghet online</a:t>
            </a:r>
          </a:p>
        </p:txBody>
      </p:sp>
      <p:sp>
        <p:nvSpPr>
          <p:cNvPr id="2" name="Pratbubbla: oval 1">
            <a:extLst>
              <a:ext uri="{FF2B5EF4-FFF2-40B4-BE49-F238E27FC236}">
                <a16:creationId xmlns:a16="http://schemas.microsoft.com/office/drawing/2014/main" id="{1BDFB6F5-F220-3456-C97F-A09E55D02ECF}"/>
              </a:ext>
            </a:extLst>
          </p:cNvPr>
          <p:cNvSpPr/>
          <p:nvPr/>
        </p:nvSpPr>
        <p:spPr>
          <a:xfrm>
            <a:off x="5506597" y="2493504"/>
            <a:ext cx="1719619" cy="1007548"/>
          </a:xfrm>
          <a:prstGeom prst="wedgeEllipseCallout">
            <a:avLst>
              <a:gd name="adj1" fmla="val -33586"/>
              <a:gd name="adj2" fmla="val 67713"/>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00" i="1" dirty="0">
                <a:solidFill>
                  <a:schemeClr val="bg1"/>
                </a:solidFill>
                <a:latin typeface="+mj-lt"/>
              </a:rPr>
              <a:t>“man kanske känner personen och är rädd att dom ska vara elaka sen i skolan ”</a:t>
            </a:r>
          </a:p>
        </p:txBody>
      </p:sp>
      <p:sp>
        <p:nvSpPr>
          <p:cNvPr id="5" name="Pratbubbla: oval 4">
            <a:extLst>
              <a:ext uri="{FF2B5EF4-FFF2-40B4-BE49-F238E27FC236}">
                <a16:creationId xmlns:a16="http://schemas.microsoft.com/office/drawing/2014/main" id="{EBD8C8B1-A5C6-B2C2-C336-AA59B6956EF4}"/>
              </a:ext>
            </a:extLst>
          </p:cNvPr>
          <p:cNvSpPr/>
          <p:nvPr/>
        </p:nvSpPr>
        <p:spPr>
          <a:xfrm>
            <a:off x="4095354" y="1523119"/>
            <a:ext cx="1467779" cy="1286105"/>
          </a:xfrm>
          <a:prstGeom prst="wedgeEllipseCallout">
            <a:avLst>
              <a:gd name="adj1" fmla="val 37188"/>
              <a:gd name="adj2" fmla="val 68176"/>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00" i="1" dirty="0">
                <a:solidFill>
                  <a:schemeClr val="bg1"/>
                </a:solidFill>
                <a:latin typeface="+mj-lt"/>
              </a:rPr>
              <a:t>“jag känner mig oftast trygg men det kan komma upp konstiga videos på </a:t>
            </a:r>
            <a:r>
              <a:rPr lang="sv-SE" sz="1000" i="1" dirty="0" err="1">
                <a:solidFill>
                  <a:schemeClr val="bg1"/>
                </a:solidFill>
                <a:latin typeface="+mj-lt"/>
              </a:rPr>
              <a:t>snap</a:t>
            </a:r>
            <a:r>
              <a:rPr lang="sv-SE" sz="1000" i="1" dirty="0">
                <a:solidFill>
                  <a:schemeClr val="bg1"/>
                </a:solidFill>
                <a:latin typeface="+mj-lt"/>
              </a:rPr>
              <a:t> ibland”</a:t>
            </a:r>
          </a:p>
        </p:txBody>
      </p:sp>
      <p:sp>
        <p:nvSpPr>
          <p:cNvPr id="6" name="Pratbubbla: oval 5">
            <a:extLst>
              <a:ext uri="{FF2B5EF4-FFF2-40B4-BE49-F238E27FC236}">
                <a16:creationId xmlns:a16="http://schemas.microsoft.com/office/drawing/2014/main" id="{F94A7F8B-1CF5-1D29-EF91-B3580F301D28}"/>
              </a:ext>
            </a:extLst>
          </p:cNvPr>
          <p:cNvSpPr/>
          <p:nvPr/>
        </p:nvSpPr>
        <p:spPr>
          <a:xfrm>
            <a:off x="5618056" y="1502828"/>
            <a:ext cx="1179983" cy="858509"/>
          </a:xfrm>
          <a:prstGeom prst="wedgeEllipseCallout">
            <a:avLst>
              <a:gd name="adj1" fmla="val 48417"/>
              <a:gd name="adj2" fmla="val 6966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sv-SE" sz="1000" i="1" dirty="0">
                <a:solidFill>
                  <a:schemeClr val="bg1"/>
                </a:solidFill>
                <a:latin typeface="+mj-lt"/>
              </a:rPr>
              <a:t>“att bara prata med folk jag känner ”</a:t>
            </a:r>
          </a:p>
        </p:txBody>
      </p:sp>
      <p:sp>
        <p:nvSpPr>
          <p:cNvPr id="7" name="Pratbubbla: oval 6">
            <a:extLst>
              <a:ext uri="{FF2B5EF4-FFF2-40B4-BE49-F238E27FC236}">
                <a16:creationId xmlns:a16="http://schemas.microsoft.com/office/drawing/2014/main" id="{4C9A0B86-99B7-7384-BD1E-3AC7BA34D0BC}"/>
              </a:ext>
            </a:extLst>
          </p:cNvPr>
          <p:cNvSpPr/>
          <p:nvPr/>
        </p:nvSpPr>
        <p:spPr>
          <a:xfrm>
            <a:off x="6365865" y="512116"/>
            <a:ext cx="2560530" cy="1286105"/>
          </a:xfrm>
          <a:prstGeom prst="wedgeEllipseCallout">
            <a:avLst>
              <a:gd name="adj1" fmla="val -20328"/>
              <a:gd name="adj2" fmla="val 87668"/>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00" i="1" dirty="0">
                <a:solidFill>
                  <a:schemeClr val="bg1"/>
                </a:solidFill>
                <a:latin typeface="+mj-lt"/>
              </a:rPr>
              <a:t>”att det kommer något konstigt eller läskigt klipp när jag tittar på </a:t>
            </a:r>
            <a:r>
              <a:rPr lang="sv-SE" sz="1000" i="1" dirty="0" err="1">
                <a:solidFill>
                  <a:schemeClr val="bg1"/>
                </a:solidFill>
                <a:latin typeface="+mj-lt"/>
              </a:rPr>
              <a:t>youtube</a:t>
            </a:r>
            <a:r>
              <a:rPr lang="sv-SE" sz="1000" i="1" dirty="0">
                <a:solidFill>
                  <a:schemeClr val="bg1"/>
                </a:solidFill>
                <a:latin typeface="+mj-lt"/>
              </a:rPr>
              <a:t>. Att folk skriver elaka saker i spel bara för att de är arga också”</a:t>
            </a:r>
          </a:p>
        </p:txBody>
      </p:sp>
      <p:sp>
        <p:nvSpPr>
          <p:cNvPr id="8" name="Pratbubbla: oval 7">
            <a:extLst>
              <a:ext uri="{FF2B5EF4-FFF2-40B4-BE49-F238E27FC236}">
                <a16:creationId xmlns:a16="http://schemas.microsoft.com/office/drawing/2014/main" id="{C3D80658-A6A9-0119-D3DD-A71CBA36F05A}"/>
              </a:ext>
            </a:extLst>
          </p:cNvPr>
          <p:cNvSpPr/>
          <p:nvPr/>
        </p:nvSpPr>
        <p:spPr>
          <a:xfrm>
            <a:off x="7276017" y="1831142"/>
            <a:ext cx="1781312" cy="1007548"/>
          </a:xfrm>
          <a:prstGeom prst="wedgeEllipseCallou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00" i="1" dirty="0">
                <a:solidFill>
                  <a:schemeClr val="bg1"/>
                </a:solidFill>
                <a:latin typeface="+mj-lt"/>
              </a:rPr>
              <a:t>“att läsa hatkommentarer på andras videor ”</a:t>
            </a:r>
          </a:p>
        </p:txBody>
      </p:sp>
      <p:sp>
        <p:nvSpPr>
          <p:cNvPr id="9" name="Pratbubbla: oval 8">
            <a:extLst>
              <a:ext uri="{FF2B5EF4-FFF2-40B4-BE49-F238E27FC236}">
                <a16:creationId xmlns:a16="http://schemas.microsoft.com/office/drawing/2014/main" id="{5F10B974-E577-ED60-C937-432C11E8F523}"/>
              </a:ext>
            </a:extLst>
          </p:cNvPr>
          <p:cNvSpPr/>
          <p:nvPr/>
        </p:nvSpPr>
        <p:spPr>
          <a:xfrm>
            <a:off x="7276018" y="2951867"/>
            <a:ext cx="1781312" cy="772813"/>
          </a:xfrm>
          <a:prstGeom prst="wedgeEllipseCallout">
            <a:avLst>
              <a:gd name="adj1" fmla="val 19921"/>
              <a:gd name="adj2" fmla="val 74029"/>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00" i="1" dirty="0">
                <a:solidFill>
                  <a:schemeClr val="bg1"/>
                </a:solidFill>
                <a:latin typeface="+mj-lt"/>
              </a:rPr>
              <a:t>“nej, inte riktigt, men bara att det finns äldre personer som kanske skriver”</a:t>
            </a:r>
          </a:p>
        </p:txBody>
      </p:sp>
      <p:sp>
        <p:nvSpPr>
          <p:cNvPr id="10" name="Rektangel 9">
            <a:extLst>
              <a:ext uri="{FF2B5EF4-FFF2-40B4-BE49-F238E27FC236}">
                <a16:creationId xmlns:a16="http://schemas.microsoft.com/office/drawing/2014/main" id="{D3E02CBC-8C6B-288E-A772-864598435033}"/>
              </a:ext>
            </a:extLst>
          </p:cNvPr>
          <p:cNvSpPr/>
          <p:nvPr/>
        </p:nvSpPr>
        <p:spPr>
          <a:xfrm>
            <a:off x="7956644"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10 – 13 åringar </a:t>
            </a:r>
          </a:p>
        </p:txBody>
      </p:sp>
      <p:sp>
        <p:nvSpPr>
          <p:cNvPr id="11" name="Pratbubbla: oval 10">
            <a:extLst>
              <a:ext uri="{FF2B5EF4-FFF2-40B4-BE49-F238E27FC236}">
                <a16:creationId xmlns:a16="http://schemas.microsoft.com/office/drawing/2014/main" id="{7429F5B7-FCDD-B44A-8FBA-4219C3765090}"/>
              </a:ext>
            </a:extLst>
          </p:cNvPr>
          <p:cNvSpPr/>
          <p:nvPr/>
        </p:nvSpPr>
        <p:spPr>
          <a:xfrm>
            <a:off x="4340475" y="547368"/>
            <a:ext cx="1467779" cy="906322"/>
          </a:xfrm>
          <a:prstGeom prst="wedgeEllipseCallout">
            <a:avLst>
              <a:gd name="adj1" fmla="val 25108"/>
              <a:gd name="adj2" fmla="val 70661"/>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00" i="1" dirty="0">
                <a:solidFill>
                  <a:schemeClr val="bg1"/>
                </a:solidFill>
                <a:latin typeface="+mj-lt"/>
              </a:rPr>
              <a:t>“allt skulle vara bättre utan hatare såklart”</a:t>
            </a:r>
          </a:p>
        </p:txBody>
      </p:sp>
      <p:sp>
        <p:nvSpPr>
          <p:cNvPr id="12" name="Pratbubbla: oval 11">
            <a:extLst>
              <a:ext uri="{FF2B5EF4-FFF2-40B4-BE49-F238E27FC236}">
                <a16:creationId xmlns:a16="http://schemas.microsoft.com/office/drawing/2014/main" id="{5BA83261-0153-8446-4296-C13338FE5A72}"/>
              </a:ext>
            </a:extLst>
          </p:cNvPr>
          <p:cNvSpPr/>
          <p:nvPr/>
        </p:nvSpPr>
        <p:spPr>
          <a:xfrm>
            <a:off x="4118041" y="3010860"/>
            <a:ext cx="1388557" cy="772813"/>
          </a:xfrm>
          <a:prstGeom prst="wedgeEllipseCallout">
            <a:avLst>
              <a:gd name="adj1" fmla="val 40824"/>
              <a:gd name="adj2" fmla="val 66567"/>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00" i="1" dirty="0">
                <a:solidFill>
                  <a:schemeClr val="bg1"/>
                </a:solidFill>
                <a:latin typeface="+mj-lt"/>
              </a:rPr>
              <a:t>“de är bra om de hjälper, man känner sig tryggare.”</a:t>
            </a:r>
          </a:p>
        </p:txBody>
      </p:sp>
    </p:spTree>
    <p:extLst>
      <p:ext uri="{BB962C8B-B14F-4D97-AF65-F5344CB8AC3E}">
        <p14:creationId xmlns:p14="http://schemas.microsoft.com/office/powerpoint/2010/main" val="100671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7915F-4EE9-4CEC-C005-9BA55031E568}"/>
            </a:ext>
          </a:extLst>
        </p:cNvPr>
        <p:cNvGrpSpPr/>
        <p:nvPr/>
      </p:nvGrpSpPr>
      <p:grpSpPr>
        <a:xfrm>
          <a:off x="0" y="0"/>
          <a:ext cx="0" cy="0"/>
          <a:chOff x="0" y="0"/>
          <a:chExt cx="0" cy="0"/>
        </a:xfrm>
      </p:grpSpPr>
      <p:pic>
        <p:nvPicPr>
          <p:cNvPr id="2050" name="Picture 2" descr="person in brown long sleeve shirt covering face with hand">
            <a:extLst>
              <a:ext uri="{FF2B5EF4-FFF2-40B4-BE49-F238E27FC236}">
                <a16:creationId xmlns:a16="http://schemas.microsoft.com/office/drawing/2014/main" id="{36F5C95A-A4B3-0886-6248-F5952074FA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35" r="37766" b="5371"/>
          <a:stretch>
            <a:fillRect/>
          </a:stretch>
        </p:blipFill>
        <p:spPr bwMode="auto">
          <a:xfrm>
            <a:off x="0" y="2925"/>
            <a:ext cx="2553700" cy="486724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7">
            <a:extLst>
              <a:ext uri="{FF2B5EF4-FFF2-40B4-BE49-F238E27FC236}">
                <a16:creationId xmlns:a16="http://schemas.microsoft.com/office/drawing/2014/main" id="{0B78BD52-5217-FCEC-FFDF-77995DD20BCC}"/>
              </a:ext>
            </a:extLst>
          </p:cNvPr>
          <p:cNvSpPr/>
          <p:nvPr/>
        </p:nvSpPr>
        <p:spPr>
          <a:xfrm>
            <a:off x="0" y="0"/>
            <a:ext cx="2416615" cy="4867247"/>
          </a:xfrm>
          <a:prstGeom prst="rect">
            <a:avLst/>
          </a:prstGeom>
          <a:solidFill>
            <a:schemeClr val="accent6">
              <a:alpha val="26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257175">
              <a:defRPr/>
            </a:pPr>
            <a:endParaRPr lang="sv-SE" sz="1013">
              <a:solidFill>
                <a:prstClr val="white"/>
              </a:solidFill>
              <a:latin typeface="Calibri"/>
            </a:endParaRPr>
          </a:p>
        </p:txBody>
      </p:sp>
      <p:sp>
        <p:nvSpPr>
          <p:cNvPr id="3" name="Rektangel 2">
            <a:extLst>
              <a:ext uri="{FF2B5EF4-FFF2-40B4-BE49-F238E27FC236}">
                <a16:creationId xmlns:a16="http://schemas.microsoft.com/office/drawing/2014/main" id="{E3002D3F-297F-A9DD-F20A-E80BD07C9E89}"/>
              </a:ext>
            </a:extLst>
          </p:cNvPr>
          <p:cNvSpPr/>
          <p:nvPr/>
        </p:nvSpPr>
        <p:spPr>
          <a:xfrm flipH="1">
            <a:off x="2337929" y="0"/>
            <a:ext cx="4603308" cy="4867249"/>
          </a:xfrm>
          <a:prstGeom prst="rect">
            <a:avLst/>
          </a:prstGeom>
          <a:solidFill>
            <a:srgbClr val="E4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accent6"/>
              </a:solidFill>
            </a:endParaRPr>
          </a:p>
        </p:txBody>
      </p:sp>
      <p:sp>
        <p:nvSpPr>
          <p:cNvPr id="12" name="Platshållare för text 13">
            <a:extLst>
              <a:ext uri="{FF2B5EF4-FFF2-40B4-BE49-F238E27FC236}">
                <a16:creationId xmlns:a16="http://schemas.microsoft.com/office/drawing/2014/main" id="{E61F2E59-FEB0-F384-AD0B-733C4113779B}"/>
              </a:ext>
            </a:extLst>
          </p:cNvPr>
          <p:cNvSpPr txBox="1">
            <a:spLocks/>
          </p:cNvSpPr>
          <p:nvPr/>
        </p:nvSpPr>
        <p:spPr>
          <a:xfrm>
            <a:off x="2323181" y="1031507"/>
            <a:ext cx="4603307" cy="3453170"/>
          </a:xfrm>
          <a:prstGeom prst="rect">
            <a:avLst/>
          </a:prstGeom>
        </p:spPr>
        <p:txBody>
          <a:bodyPr lIns="216000" tIns="180000" rIns="180000" bIns="0" anchor="t" anchorCtr="0"/>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050" b="1" dirty="0">
                <a:latin typeface="+mj-lt"/>
              </a:rPr>
              <a:t>Trygghet</a:t>
            </a:r>
          </a:p>
          <a:p>
            <a:pPr marL="0" indent="0">
              <a:buNone/>
            </a:pPr>
            <a:r>
              <a:rPr lang="sv-SE" sz="1050" dirty="0">
                <a:latin typeface="+mj-lt"/>
              </a:rPr>
              <a:t>Generellt känner sig de lite äldre ungdomarna trygga online. De håller sig till sidor de känner till och vet att de kan blocka personer de inte vill ha kontakt med. De vet också att många sociala plattformar arbetar för att öka tryggheten genom att stänga konton och kontrollera vad som läggs upp.</a:t>
            </a:r>
          </a:p>
          <a:p>
            <a:pPr marL="0" indent="0">
              <a:buNone/>
            </a:pPr>
            <a:r>
              <a:rPr lang="sv-SE" sz="1050" dirty="0">
                <a:latin typeface="+mj-lt"/>
              </a:rPr>
              <a:t>Det som framkallar en känsla av otrygghet är vetskapen om att det finns pedofiler och troll som är ute och trålar på nätet. Ungdomarna känner sig också otrygga av att det finns pop-</a:t>
            </a:r>
            <a:r>
              <a:rPr lang="sv-SE" sz="1050" dirty="0" err="1">
                <a:latin typeface="+mj-lt"/>
              </a:rPr>
              <a:t>up</a:t>
            </a:r>
            <a:r>
              <a:rPr lang="sv-SE" sz="1050" dirty="0">
                <a:latin typeface="+mj-lt"/>
              </a:rPr>
              <a:t> reklam som kan kasta in dem på sidor där de inte vill vara. Att apparna hela tiden registrerar vad de gör nämns också som olustigt.</a:t>
            </a:r>
          </a:p>
          <a:p>
            <a:endParaRPr lang="sv-SE" sz="1050" dirty="0">
              <a:latin typeface="+mj-lt"/>
            </a:endParaRPr>
          </a:p>
          <a:p>
            <a:pPr marL="0" indent="0">
              <a:buNone/>
            </a:pPr>
            <a:r>
              <a:rPr lang="sv-SE" sz="1050" b="1" dirty="0">
                <a:latin typeface="+mj-lt"/>
              </a:rPr>
              <a:t>Näthat</a:t>
            </a:r>
          </a:p>
          <a:p>
            <a:pPr marL="0" indent="0">
              <a:buNone/>
            </a:pPr>
            <a:r>
              <a:rPr lang="sv-SE" sz="1050" dirty="0">
                <a:latin typeface="+mj-lt"/>
              </a:rPr>
              <a:t>Även om man inte personligen har varit utsatt för näthat så har många kompisar som har varit utsatta, och de stöter på det i många kommentarsfält. Det händer även att kompisar är elaka på nätet, även om de flesta är främmande personer.</a:t>
            </a:r>
          </a:p>
          <a:p>
            <a:pPr marL="0" indent="0">
              <a:buNone/>
            </a:pPr>
            <a:r>
              <a:rPr lang="sv-SE" sz="1050" dirty="0">
                <a:latin typeface="+mj-lt"/>
              </a:rPr>
              <a:t>Appen </a:t>
            </a:r>
            <a:r>
              <a:rPr lang="sv-SE" sz="1050" dirty="0" err="1">
                <a:latin typeface="+mj-lt"/>
              </a:rPr>
              <a:t>Tellonym</a:t>
            </a:r>
            <a:r>
              <a:rPr lang="sv-SE" sz="1050" dirty="0">
                <a:latin typeface="+mj-lt"/>
              </a:rPr>
              <a:t> nämns i samband med näthat, några tycker illa om appen och några vet inte vad det är.</a:t>
            </a:r>
          </a:p>
          <a:p>
            <a:pPr marL="0" indent="0">
              <a:buNone/>
            </a:pPr>
            <a:r>
              <a:rPr lang="sv-SE" sz="1050" dirty="0">
                <a:latin typeface="+mj-lt"/>
              </a:rPr>
              <a:t>Ungdomarna nämner att de blir illa till mods och ledsna av näthat, särskilt när det är de själva eller någon kompis som är utsatt. </a:t>
            </a:r>
          </a:p>
          <a:p>
            <a:pPr marL="0" indent="0">
              <a:buNone/>
            </a:pPr>
            <a:endParaRPr lang="sv-SE" sz="1050" b="1" dirty="0">
              <a:latin typeface="+mj-lt"/>
            </a:endParaRPr>
          </a:p>
          <a:p>
            <a:pPr>
              <a:buFont typeface="Wingdings" panose="05000000000000000000" pitchFamily="2" charset="2"/>
              <a:buChar char="§"/>
              <a:defRPr sz="1800"/>
            </a:pPr>
            <a:endParaRPr lang="sv-SE" sz="1050" b="1" dirty="0">
              <a:solidFill>
                <a:schemeClr val="tx2"/>
              </a:solidFill>
              <a:latin typeface="+mj-lt"/>
            </a:endParaRPr>
          </a:p>
        </p:txBody>
      </p:sp>
      <p:sp>
        <p:nvSpPr>
          <p:cNvPr id="2" name="shpTitle">
            <a:extLst>
              <a:ext uri="{FF2B5EF4-FFF2-40B4-BE49-F238E27FC236}">
                <a16:creationId xmlns:a16="http://schemas.microsoft.com/office/drawing/2014/main" id="{5F0BF016-B9CB-D418-DC24-BC536C32FCCB}"/>
              </a:ext>
            </a:extLst>
          </p:cNvPr>
          <p:cNvSpPr txBox="1">
            <a:spLocks/>
          </p:cNvSpPr>
          <p:nvPr/>
        </p:nvSpPr>
        <p:spPr>
          <a:xfrm>
            <a:off x="-3" y="-4449"/>
            <a:ext cx="5213557" cy="1397287"/>
          </a:xfrm>
          <a:prstGeom prst="rect">
            <a:avLst/>
          </a:prstGeom>
          <a:noFill/>
        </p:spPr>
        <p:txBody>
          <a:bodyPr wrap="square" lIns="251999" tIns="432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lvl="0">
              <a:lnSpc>
                <a:spcPct val="110000"/>
              </a:lnSpc>
              <a:tabLst/>
              <a:defRPr/>
            </a:pPr>
            <a:r>
              <a:rPr lang="sv-SE" sz="3600" dirty="0">
                <a:solidFill>
                  <a:srgbClr val="FFFFFF"/>
                </a:solidFill>
                <a:highlight>
                  <a:srgbClr val="414A4F"/>
                </a:highlight>
                <a:latin typeface="Calibri" panose="020F0502020204030204" pitchFamily="34" charset="0"/>
                <a:cs typeface="Calibri" panose="020F0502020204030204" pitchFamily="34" charset="0"/>
              </a:rPr>
              <a:t>Trygghet online</a:t>
            </a:r>
          </a:p>
        </p:txBody>
      </p:sp>
      <p:sp>
        <p:nvSpPr>
          <p:cNvPr id="5" name="textruta 4">
            <a:extLst>
              <a:ext uri="{FF2B5EF4-FFF2-40B4-BE49-F238E27FC236}">
                <a16:creationId xmlns:a16="http://schemas.microsoft.com/office/drawing/2014/main" id="{065718BD-296C-A2F6-CA6E-AC8C20B8D824}"/>
              </a:ext>
            </a:extLst>
          </p:cNvPr>
          <p:cNvSpPr txBox="1"/>
          <p:nvPr/>
        </p:nvSpPr>
        <p:spPr>
          <a:xfrm>
            <a:off x="6941237" y="1"/>
            <a:ext cx="2202763" cy="4867248"/>
          </a:xfrm>
          <a:prstGeom prst="rect">
            <a:avLst/>
          </a:prstGeom>
          <a:solidFill>
            <a:schemeClr val="accent6"/>
          </a:solidFill>
        </p:spPr>
        <p:txBody>
          <a:bodyPr wrap="square" lIns="144000" tIns="0" rIns="216000" bIns="0" rtlCol="0" anchor="t" anchorCtr="0">
            <a:noAutofit/>
          </a:bodyPr>
          <a:lstStyle/>
          <a:p>
            <a:endParaRPr lang="sv-SE" sz="1050" i="1" dirty="0">
              <a:solidFill>
                <a:schemeClr val="bg1"/>
              </a:solidFill>
            </a:endParaRPr>
          </a:p>
          <a:p>
            <a:endParaRPr lang="sv-SE" sz="1050" i="1" dirty="0">
              <a:solidFill>
                <a:schemeClr val="bg1"/>
              </a:solidFill>
            </a:endParaRPr>
          </a:p>
          <a:p>
            <a:endParaRPr lang="sv-SE" sz="1050" i="1" dirty="0">
              <a:solidFill>
                <a:schemeClr val="bg1"/>
              </a:solidFill>
            </a:endParaRPr>
          </a:p>
          <a:p>
            <a:endParaRPr lang="sv-SE" sz="1050" i="1" dirty="0">
              <a:solidFill>
                <a:schemeClr val="bg1"/>
              </a:solidFill>
            </a:endParaRPr>
          </a:p>
          <a:p>
            <a:r>
              <a:rPr lang="sv-SE" sz="1050" i="1" dirty="0">
                <a:solidFill>
                  <a:schemeClr val="bg1"/>
                </a:solidFill>
              </a:rPr>
              <a:t>”Man gör det man brukar göra, håller sig de sidor som man känner sig trygg på”</a:t>
            </a:r>
          </a:p>
          <a:p>
            <a:endParaRPr lang="sv-SE" sz="1050" i="1" dirty="0">
              <a:solidFill>
                <a:schemeClr val="bg1"/>
              </a:solidFill>
            </a:endParaRPr>
          </a:p>
          <a:p>
            <a:r>
              <a:rPr lang="sv-SE" sz="1050" i="1" dirty="0">
                <a:solidFill>
                  <a:schemeClr val="bg1"/>
                </a:solidFill>
              </a:rPr>
              <a:t>”det är lite </a:t>
            </a:r>
            <a:r>
              <a:rPr lang="sv-SE" sz="1050" i="1" dirty="0" err="1">
                <a:solidFill>
                  <a:schemeClr val="bg1"/>
                </a:solidFill>
              </a:rPr>
              <a:t>creepy</a:t>
            </a:r>
            <a:r>
              <a:rPr lang="sv-SE" sz="1050" i="1" dirty="0">
                <a:solidFill>
                  <a:schemeClr val="bg1"/>
                </a:solidFill>
              </a:rPr>
              <a:t> att veta att appen alltid har koll på vad det är man håller på med”</a:t>
            </a:r>
          </a:p>
          <a:p>
            <a:endParaRPr lang="sv-SE" sz="1050" i="1" dirty="0">
              <a:solidFill>
                <a:schemeClr val="bg1"/>
              </a:solidFill>
            </a:endParaRPr>
          </a:p>
          <a:p>
            <a:r>
              <a:rPr lang="sv-SE" sz="1050" i="1" dirty="0">
                <a:solidFill>
                  <a:schemeClr val="bg1"/>
                </a:solidFill>
              </a:rPr>
              <a:t>”</a:t>
            </a:r>
            <a:r>
              <a:rPr lang="sv-SE" sz="1050" i="1" dirty="0" err="1">
                <a:solidFill>
                  <a:schemeClr val="bg1"/>
                </a:solidFill>
              </a:rPr>
              <a:t>Peddos</a:t>
            </a:r>
            <a:r>
              <a:rPr lang="sv-SE" sz="1050" i="1" dirty="0">
                <a:solidFill>
                  <a:schemeClr val="bg1"/>
                </a:solidFill>
              </a:rPr>
              <a:t> och troll… t.ex. om man är inte på </a:t>
            </a:r>
            <a:r>
              <a:rPr lang="sv-SE" sz="1050" i="1" dirty="0" err="1">
                <a:solidFill>
                  <a:schemeClr val="bg1"/>
                </a:solidFill>
              </a:rPr>
              <a:t>ome</a:t>
            </a:r>
            <a:r>
              <a:rPr lang="sv-SE" sz="1050" i="1" dirty="0">
                <a:solidFill>
                  <a:schemeClr val="bg1"/>
                </a:solidFill>
              </a:rPr>
              <a:t> tv med sina kompisar är det lätt att bli </a:t>
            </a:r>
            <a:r>
              <a:rPr lang="sv-SE" sz="1050" i="1" dirty="0" err="1">
                <a:solidFill>
                  <a:schemeClr val="bg1"/>
                </a:solidFill>
              </a:rPr>
              <a:t>flashad</a:t>
            </a:r>
            <a:r>
              <a:rPr lang="sv-SE" sz="1050" i="1" dirty="0">
                <a:solidFill>
                  <a:schemeClr val="bg1"/>
                </a:solidFill>
              </a:rPr>
              <a:t> av någon gammal gubbe.”</a:t>
            </a:r>
          </a:p>
          <a:p>
            <a:endParaRPr lang="sv-SE" sz="1050" i="1" dirty="0">
              <a:solidFill>
                <a:schemeClr val="bg1"/>
              </a:solidFill>
            </a:endParaRPr>
          </a:p>
          <a:p>
            <a:r>
              <a:rPr lang="sv-SE" sz="1050" i="1" dirty="0">
                <a:solidFill>
                  <a:schemeClr val="bg1"/>
                </a:solidFill>
              </a:rPr>
              <a:t>”</a:t>
            </a:r>
            <a:r>
              <a:rPr lang="sv-SE" sz="1050" i="1" dirty="0" err="1">
                <a:solidFill>
                  <a:schemeClr val="bg1"/>
                </a:solidFill>
              </a:rPr>
              <a:t>telenym</a:t>
            </a:r>
            <a:r>
              <a:rPr lang="sv-SE" sz="1050" i="1" dirty="0">
                <a:solidFill>
                  <a:schemeClr val="bg1"/>
                </a:solidFill>
              </a:rPr>
              <a:t> var hemsk, man ställde en fråga och folk svarade anonymt”</a:t>
            </a:r>
          </a:p>
          <a:p>
            <a:endParaRPr lang="sv-SE" sz="1050" i="1" dirty="0">
              <a:solidFill>
                <a:schemeClr val="bg1"/>
              </a:solidFill>
            </a:endParaRPr>
          </a:p>
          <a:p>
            <a:r>
              <a:rPr lang="sv-SE" sz="1050" i="1" dirty="0">
                <a:solidFill>
                  <a:schemeClr val="bg1"/>
                </a:solidFill>
              </a:rPr>
              <a:t>”Man blir lite illa till mods när man ser det online men när det blir personligt blir man ledsen”</a:t>
            </a:r>
          </a:p>
          <a:p>
            <a:endParaRPr lang="sv-SE" sz="1050" i="1" dirty="0">
              <a:solidFill>
                <a:schemeClr val="bg1"/>
              </a:solidFill>
            </a:endParaRPr>
          </a:p>
          <a:p>
            <a:r>
              <a:rPr lang="sv-SE" sz="1050" i="1" dirty="0">
                <a:solidFill>
                  <a:schemeClr val="bg1"/>
                </a:solidFill>
              </a:rPr>
              <a:t>”haft kompisar som påverkats mycket”</a:t>
            </a:r>
            <a:endParaRPr lang="sv-SE" sz="700" i="1" dirty="0">
              <a:solidFill>
                <a:schemeClr val="bg1"/>
              </a:solidFill>
            </a:endParaRPr>
          </a:p>
        </p:txBody>
      </p:sp>
      <p:sp>
        <p:nvSpPr>
          <p:cNvPr id="4" name="Rektangel 3">
            <a:extLst>
              <a:ext uri="{FF2B5EF4-FFF2-40B4-BE49-F238E27FC236}">
                <a16:creationId xmlns:a16="http://schemas.microsoft.com/office/drawing/2014/main" id="{4FBB0445-4960-1587-CDDF-3CED2DCFF4EF}"/>
              </a:ext>
            </a:extLst>
          </p:cNvPr>
          <p:cNvSpPr/>
          <p:nvPr/>
        </p:nvSpPr>
        <p:spPr>
          <a:xfrm>
            <a:off x="7956644"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14 – 17 åringar </a:t>
            </a:r>
          </a:p>
        </p:txBody>
      </p:sp>
    </p:spTree>
    <p:extLst>
      <p:ext uri="{BB962C8B-B14F-4D97-AF65-F5344CB8AC3E}">
        <p14:creationId xmlns:p14="http://schemas.microsoft.com/office/powerpoint/2010/main" val="297693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5CD3C-7BEB-3E05-76FD-4470E102DB35}"/>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A4B1ADB1-23EC-B9C5-6704-4DECA7D3B6C4}"/>
              </a:ext>
            </a:extLst>
          </p:cNvPr>
          <p:cNvSpPr/>
          <p:nvPr/>
        </p:nvSpPr>
        <p:spPr>
          <a:xfrm>
            <a:off x="3428996" y="10371"/>
            <a:ext cx="5715001" cy="486727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73951BA-C146-226F-8D75-FCE56C0DEE8B}"/>
              </a:ext>
            </a:extLst>
          </p:cNvPr>
          <p:cNvSpPr/>
          <p:nvPr/>
        </p:nvSpPr>
        <p:spPr>
          <a:xfrm>
            <a:off x="0" y="0"/>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pic>
        <p:nvPicPr>
          <p:cNvPr id="7" name="Bildobjekt 6" descr="Barn som använder dator">
            <a:extLst>
              <a:ext uri="{FF2B5EF4-FFF2-40B4-BE49-F238E27FC236}">
                <a16:creationId xmlns:a16="http://schemas.microsoft.com/office/drawing/2014/main" id="{A7C0DA7E-1D0F-9101-06EF-84066184365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28997" y="4377"/>
            <a:ext cx="5715002" cy="4867273"/>
          </a:xfrm>
          <a:prstGeom prst="rect">
            <a:avLst/>
          </a:prstGeom>
        </p:spPr>
      </p:pic>
      <p:sp>
        <p:nvSpPr>
          <p:cNvPr id="2" name="shpTitle">
            <a:extLst>
              <a:ext uri="{FF2B5EF4-FFF2-40B4-BE49-F238E27FC236}">
                <a16:creationId xmlns:a16="http://schemas.microsoft.com/office/drawing/2014/main" id="{47550295-F892-5C74-2787-96ECA3028D74}"/>
              </a:ext>
            </a:extLst>
          </p:cNvPr>
          <p:cNvSpPr txBox="1">
            <a:spLocks/>
          </p:cNvSpPr>
          <p:nvPr/>
        </p:nvSpPr>
        <p:spPr>
          <a:xfrm>
            <a:off x="-2" y="0"/>
            <a:ext cx="5715001" cy="4867274"/>
          </a:xfrm>
          <a:prstGeom prst="rect">
            <a:avLst/>
          </a:prstGeom>
          <a:noFill/>
        </p:spPr>
        <p:txBody>
          <a:bodyPr wrap="square" lIns="251999" tIns="0" rIns="360000" bIns="36000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1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rPr>
              <a:t>Anmälningar till plattformar och spel</a:t>
            </a:r>
          </a:p>
        </p:txBody>
      </p:sp>
    </p:spTree>
    <p:extLst>
      <p:ext uri="{BB962C8B-B14F-4D97-AF65-F5344CB8AC3E}">
        <p14:creationId xmlns:p14="http://schemas.microsoft.com/office/powerpoint/2010/main" val="3425360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3C4DE-445C-94AF-0BF8-3C2A20C27DB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E7318F-5CD1-1C90-FB53-8876D342A16F}"/>
              </a:ext>
            </a:extLst>
          </p:cNvPr>
          <p:cNvSpPr/>
          <p:nvPr/>
        </p:nvSpPr>
        <p:spPr>
          <a:xfrm>
            <a:off x="0" y="1192"/>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mj-lt"/>
              <a:ea typeface="+mn-ea"/>
              <a:cs typeface="+mn-cs"/>
            </a:endParaRPr>
          </a:p>
        </p:txBody>
      </p:sp>
      <p:sp>
        <p:nvSpPr>
          <p:cNvPr id="82" name="Rectangle 81">
            <a:extLst>
              <a:ext uri="{FF2B5EF4-FFF2-40B4-BE49-F238E27FC236}">
                <a16:creationId xmlns:a16="http://schemas.microsoft.com/office/drawing/2014/main" id="{FEB330A2-1E63-774F-C564-8D4D04C015C7}"/>
              </a:ext>
            </a:extLst>
          </p:cNvPr>
          <p:cNvSpPr/>
          <p:nvPr/>
        </p:nvSpPr>
        <p:spPr>
          <a:xfrm>
            <a:off x="-1230462" y="2056343"/>
            <a:ext cx="5353332" cy="1206412"/>
          </a:xfrm>
          <a:prstGeom prst="rect">
            <a:avLst/>
          </a:prstGeom>
        </p:spPr>
        <p:txBody>
          <a:bodyPr wrap="square" lIns="251999" tIns="360000" rIns="251999">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2700" b="1" i="0" u="none" strike="noStrike" kern="1200" cap="none" spc="0" normalizeH="0" baseline="0" noProof="0">
              <a:ln>
                <a:noFill/>
              </a:ln>
              <a:solidFill>
                <a:srgbClr val="000000"/>
              </a:solidFill>
              <a:effectLst/>
              <a:uLnTx/>
              <a:uFillTx/>
              <a:latin typeface="+mj-lt"/>
              <a:ea typeface="+mn-ea"/>
              <a:cs typeface="+mn-cs"/>
            </a:endParaRPr>
          </a:p>
        </p:txBody>
      </p:sp>
      <p:sp>
        <p:nvSpPr>
          <p:cNvPr id="47" name="Rectangle 39">
            <a:extLst>
              <a:ext uri="{FF2B5EF4-FFF2-40B4-BE49-F238E27FC236}">
                <a16:creationId xmlns:a16="http://schemas.microsoft.com/office/drawing/2014/main" id="{1ECBB64F-EB2A-AB70-FB6C-0291F84CB424}"/>
              </a:ext>
            </a:extLst>
          </p:cNvPr>
          <p:cNvSpPr/>
          <p:nvPr/>
        </p:nvSpPr>
        <p:spPr>
          <a:xfrm>
            <a:off x="297873" y="1054986"/>
            <a:ext cx="3096116" cy="3516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r>
              <a:rPr lang="sv-SE" sz="1000" b="1" dirty="0">
                <a:solidFill>
                  <a:schemeClr val="tx2"/>
                </a:solidFill>
              </a:rPr>
              <a:t>Kunskap</a:t>
            </a:r>
            <a:br>
              <a:rPr lang="sv-SE" sz="1000" dirty="0">
                <a:solidFill>
                  <a:schemeClr val="tx2"/>
                </a:solidFill>
              </a:rPr>
            </a:br>
            <a:r>
              <a:rPr lang="sv-SE" sz="1000" dirty="0">
                <a:solidFill>
                  <a:schemeClr val="tx2"/>
                </a:solidFill>
              </a:rPr>
              <a:t>De flesta yngre barnen säger att de vet hur man rapporterar på sociala medier och i spel, särskilt i </a:t>
            </a:r>
            <a:r>
              <a:rPr lang="sv-SE" sz="1000" dirty="0" err="1">
                <a:solidFill>
                  <a:schemeClr val="tx2"/>
                </a:solidFill>
              </a:rPr>
              <a:t>Roblox</a:t>
            </a:r>
            <a:r>
              <a:rPr lang="sv-SE" sz="1000" dirty="0">
                <a:solidFill>
                  <a:schemeClr val="tx2"/>
                </a:solidFill>
              </a:rPr>
              <a:t>, men gör det sällan. De har lärt sig genom att prova sig fram, se </a:t>
            </a:r>
            <a:r>
              <a:rPr lang="sv-SE" sz="1000" dirty="0" err="1">
                <a:solidFill>
                  <a:schemeClr val="tx2"/>
                </a:solidFill>
              </a:rPr>
              <a:t>tutorials</a:t>
            </a:r>
            <a:r>
              <a:rPr lang="sv-SE" sz="1000" dirty="0">
                <a:solidFill>
                  <a:schemeClr val="tx2"/>
                </a:solidFill>
              </a:rPr>
              <a:t> eller få hjälp av kompisar, föräldrar och lärare.</a:t>
            </a:r>
          </a:p>
          <a:p>
            <a:endParaRPr lang="sv-SE" sz="1000" b="1" dirty="0">
              <a:solidFill>
                <a:schemeClr val="tx2"/>
              </a:solidFill>
            </a:endParaRPr>
          </a:p>
          <a:p>
            <a:r>
              <a:rPr lang="sv-SE" sz="1000" b="1" dirty="0">
                <a:solidFill>
                  <a:schemeClr val="tx2"/>
                </a:solidFill>
              </a:rPr>
              <a:t>Erfarenheter</a:t>
            </a:r>
            <a:endParaRPr lang="sv-SE" sz="1000" dirty="0">
              <a:solidFill>
                <a:schemeClr val="tx2"/>
              </a:solidFill>
            </a:endParaRPr>
          </a:p>
          <a:p>
            <a:pPr lvl="0"/>
            <a:r>
              <a:rPr lang="sv-SE" sz="1000" dirty="0">
                <a:solidFill>
                  <a:schemeClr val="tx2"/>
                </a:solidFill>
              </a:rPr>
              <a:t>Några berättar om konkreta fall där rapportering lett till att ett konto tagits bort eller blivit varnade, andra upplever att ingenting händer när de rapporterar.</a:t>
            </a:r>
          </a:p>
          <a:p>
            <a:endParaRPr lang="sv-SE" sz="1000" b="1" dirty="0">
              <a:solidFill>
                <a:schemeClr val="tx2"/>
              </a:solidFill>
            </a:endParaRPr>
          </a:p>
          <a:p>
            <a:r>
              <a:rPr lang="sv-SE" sz="1000" dirty="0">
                <a:solidFill>
                  <a:schemeClr val="tx2"/>
                </a:solidFill>
              </a:rPr>
              <a:t>Bilden</a:t>
            </a:r>
            <a:r>
              <a:rPr lang="sv-SE" sz="1000" b="1" dirty="0">
                <a:solidFill>
                  <a:schemeClr val="tx2"/>
                </a:solidFill>
              </a:rPr>
              <a:t> </a:t>
            </a:r>
            <a:r>
              <a:rPr lang="sv-SE" sz="1000" dirty="0">
                <a:solidFill>
                  <a:schemeClr val="tx2"/>
                </a:solidFill>
              </a:rPr>
              <a:t>av om rapportering hjälper eller inte är delad: Vissa tycker att rapporteringssystemen fungerar (t.ex. bannor i </a:t>
            </a:r>
            <a:r>
              <a:rPr lang="sv-SE" sz="1000" dirty="0" err="1">
                <a:solidFill>
                  <a:schemeClr val="tx2"/>
                </a:solidFill>
              </a:rPr>
              <a:t>Roblox</a:t>
            </a:r>
            <a:r>
              <a:rPr lang="sv-SE" sz="1000" dirty="0">
                <a:solidFill>
                  <a:schemeClr val="tx2"/>
                </a:solidFill>
              </a:rPr>
              <a:t>), andra tycker att det gör “mest ingen skillnad” och känns därför meningslöst.</a:t>
            </a:r>
          </a:p>
          <a:p>
            <a:endParaRPr lang="sv-SE" sz="1000" b="1" dirty="0">
              <a:solidFill>
                <a:schemeClr val="tx2"/>
              </a:solidFill>
            </a:endParaRPr>
          </a:p>
          <a:p>
            <a:pPr lvl="0"/>
            <a:r>
              <a:rPr lang="sv-SE" sz="1000" dirty="0">
                <a:solidFill>
                  <a:schemeClr val="tx2"/>
                </a:solidFill>
              </a:rPr>
              <a:t>Känslan av att inget händer trots att man rapporterar nämns som ett hinder och något som gör att man kanske inte rapporterar i slutändan. Man är också rädd för negativa följder, t.ex. att personer som man rapporterar blir elaka mot dem.</a:t>
            </a:r>
          </a:p>
        </p:txBody>
      </p:sp>
      <p:sp>
        <p:nvSpPr>
          <p:cNvPr id="3" name="shpTitle">
            <a:extLst>
              <a:ext uri="{FF2B5EF4-FFF2-40B4-BE49-F238E27FC236}">
                <a16:creationId xmlns:a16="http://schemas.microsoft.com/office/drawing/2014/main" id="{E7819C31-8504-15FB-2266-1D58DAB23441}"/>
              </a:ext>
            </a:extLst>
          </p:cNvPr>
          <p:cNvSpPr txBox="1">
            <a:spLocks/>
          </p:cNvSpPr>
          <p:nvPr/>
        </p:nvSpPr>
        <p:spPr>
          <a:xfrm>
            <a:off x="1043" y="0"/>
            <a:ext cx="9142957" cy="912916"/>
          </a:xfrm>
          <a:prstGeom prst="rect">
            <a:avLst/>
          </a:prstGeom>
          <a:noFill/>
        </p:spPr>
        <p:txBody>
          <a:bodyPr wrap="square" lIns="251999" tIns="432000" rIns="251999"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defTabSz="342892">
              <a:lnSpc>
                <a:spcPct val="110000"/>
              </a:lnSpc>
              <a:tabLst>
                <a:tab pos="133347" algn="l"/>
              </a:tabLst>
              <a:defRPr/>
            </a:pPr>
            <a:r>
              <a:rPr lang="sv-SE" sz="2800" dirty="0">
                <a:solidFill>
                  <a:srgbClr val="FFFFFF"/>
                </a:solidFill>
                <a:highlight>
                  <a:srgbClr val="414A4F"/>
                </a:highlight>
                <a:latin typeface="+mj-lt"/>
                <a:ea typeface="Calibri" charset="0"/>
                <a:cs typeface="Calibri" charset="0"/>
              </a:rPr>
              <a:t>Anmälningar till plattformar och spel</a:t>
            </a:r>
            <a:endParaRPr lang="sv-SE" sz="2800" dirty="0">
              <a:solidFill>
                <a:srgbClr val="FFFFFF"/>
              </a:solidFill>
              <a:highlight>
                <a:srgbClr val="414A4F"/>
              </a:highlight>
              <a:latin typeface="+mj-lt"/>
              <a:cs typeface="Calibri" charset="0"/>
            </a:endParaRPr>
          </a:p>
        </p:txBody>
      </p:sp>
      <p:sp>
        <p:nvSpPr>
          <p:cNvPr id="2" name="Pratbubbla: oval 1">
            <a:extLst>
              <a:ext uri="{FF2B5EF4-FFF2-40B4-BE49-F238E27FC236}">
                <a16:creationId xmlns:a16="http://schemas.microsoft.com/office/drawing/2014/main" id="{6C463CDE-8DA7-0D5A-4BB2-E8ABD4B73940}"/>
              </a:ext>
            </a:extLst>
          </p:cNvPr>
          <p:cNvSpPr/>
          <p:nvPr/>
        </p:nvSpPr>
        <p:spPr>
          <a:xfrm>
            <a:off x="3603372" y="2831218"/>
            <a:ext cx="2967035" cy="1836645"/>
          </a:xfrm>
          <a:prstGeom prst="wedgeEllipseCallout">
            <a:avLst>
              <a:gd name="adj1" fmla="val -38327"/>
              <a:gd name="adj2" fmla="val -5668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bg1"/>
                </a:solidFill>
              </a:rPr>
              <a:t>“jag rapporterade på </a:t>
            </a:r>
            <a:r>
              <a:rPr lang="sv-SE" sz="1050" i="1" dirty="0" err="1">
                <a:solidFill>
                  <a:schemeClr val="bg1"/>
                </a:solidFill>
              </a:rPr>
              <a:t>roblox</a:t>
            </a:r>
            <a:r>
              <a:rPr lang="sv-SE" sz="1050" i="1" dirty="0">
                <a:solidFill>
                  <a:schemeClr val="bg1"/>
                </a:solidFill>
              </a:rPr>
              <a:t> och sen blir personerna som har skrivit fula ord eller fuskat </a:t>
            </a:r>
            <a:r>
              <a:rPr lang="sv-SE" sz="1050" i="1" dirty="0" err="1">
                <a:solidFill>
                  <a:schemeClr val="bg1"/>
                </a:solidFill>
              </a:rPr>
              <a:t>antignen</a:t>
            </a:r>
            <a:r>
              <a:rPr lang="sv-SE" sz="1050" i="1" dirty="0">
                <a:solidFill>
                  <a:schemeClr val="bg1"/>
                </a:solidFill>
              </a:rPr>
              <a:t> varnade eller bannade beroende på hur mycket fel dom gjorde. ibland i flera dagar då får dom inte </a:t>
            </a:r>
            <a:r>
              <a:rPr lang="sv-SE" sz="1050" i="1" dirty="0" err="1">
                <a:solidFill>
                  <a:schemeClr val="bg1"/>
                </a:solidFill>
              </a:rPr>
              <a:t>splea</a:t>
            </a:r>
            <a:r>
              <a:rPr lang="sv-SE" sz="1050" i="1" dirty="0">
                <a:solidFill>
                  <a:schemeClr val="bg1"/>
                </a:solidFill>
              </a:rPr>
              <a:t>. Sen kan man se varför man blir bannad för det står varför”</a:t>
            </a:r>
          </a:p>
        </p:txBody>
      </p:sp>
      <p:sp>
        <p:nvSpPr>
          <p:cNvPr id="6" name="Pratbubbla: oval 5">
            <a:extLst>
              <a:ext uri="{FF2B5EF4-FFF2-40B4-BE49-F238E27FC236}">
                <a16:creationId xmlns:a16="http://schemas.microsoft.com/office/drawing/2014/main" id="{0FCD07E3-3617-3573-396D-484F9A40B51D}"/>
              </a:ext>
            </a:extLst>
          </p:cNvPr>
          <p:cNvSpPr/>
          <p:nvPr/>
        </p:nvSpPr>
        <p:spPr>
          <a:xfrm>
            <a:off x="5422634" y="1117813"/>
            <a:ext cx="1887850" cy="659505"/>
          </a:xfrm>
          <a:prstGeom prst="wedgeEllipseCallout">
            <a:avLst>
              <a:gd name="adj1" fmla="val 57792"/>
              <a:gd name="adj2" fmla="val -52217"/>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sv-SE" sz="1050" i="1" dirty="0">
                <a:solidFill>
                  <a:schemeClr val="bg1"/>
                </a:solidFill>
              </a:rPr>
              <a:t>“ja det hjälper ibland men ibland inte”</a:t>
            </a:r>
          </a:p>
        </p:txBody>
      </p:sp>
      <p:sp>
        <p:nvSpPr>
          <p:cNvPr id="7" name="Pratbubbla: oval 6">
            <a:extLst>
              <a:ext uri="{FF2B5EF4-FFF2-40B4-BE49-F238E27FC236}">
                <a16:creationId xmlns:a16="http://schemas.microsoft.com/office/drawing/2014/main" id="{ACC66EBD-8DA5-B612-A7F3-AB45651D7745}"/>
              </a:ext>
            </a:extLst>
          </p:cNvPr>
          <p:cNvSpPr/>
          <p:nvPr/>
        </p:nvSpPr>
        <p:spPr>
          <a:xfrm>
            <a:off x="6400800" y="1861594"/>
            <a:ext cx="2328385" cy="1360929"/>
          </a:xfrm>
          <a:prstGeom prst="wedgeEllipseCallout">
            <a:avLst>
              <a:gd name="adj1" fmla="val 49794"/>
              <a:gd name="adj2" fmla="val -5761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bg1"/>
                </a:solidFill>
              </a:rPr>
              <a:t>”jaa man kanske blir lite rädd, för att den som rapporterar blir kanske rädd att den ska bli elak och hitta ditt konto igen och rapportera det .”</a:t>
            </a:r>
          </a:p>
        </p:txBody>
      </p:sp>
      <p:sp>
        <p:nvSpPr>
          <p:cNvPr id="8" name="Pratbubbla: oval 7">
            <a:extLst>
              <a:ext uri="{FF2B5EF4-FFF2-40B4-BE49-F238E27FC236}">
                <a16:creationId xmlns:a16="http://schemas.microsoft.com/office/drawing/2014/main" id="{41D8F849-1AC4-600E-6E26-27C7649E4735}"/>
              </a:ext>
            </a:extLst>
          </p:cNvPr>
          <p:cNvSpPr/>
          <p:nvPr/>
        </p:nvSpPr>
        <p:spPr>
          <a:xfrm>
            <a:off x="6899934" y="3415361"/>
            <a:ext cx="1781312" cy="912916"/>
          </a:xfrm>
          <a:prstGeom prst="wedgeEllipseCallout">
            <a:avLst>
              <a:gd name="adj1" fmla="val -39462"/>
              <a:gd name="adj2" fmla="val 64923"/>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bg1"/>
                </a:solidFill>
              </a:rPr>
              <a:t>“Jag lärde mig genom att prova trycka tills jag hittade hur man gjorde.”</a:t>
            </a:r>
          </a:p>
        </p:txBody>
      </p:sp>
      <p:sp>
        <p:nvSpPr>
          <p:cNvPr id="9" name="Pratbubbla: oval 8">
            <a:extLst>
              <a:ext uri="{FF2B5EF4-FFF2-40B4-BE49-F238E27FC236}">
                <a16:creationId xmlns:a16="http://schemas.microsoft.com/office/drawing/2014/main" id="{6A849019-EA50-FE58-2125-82A9B2C97B2E}"/>
              </a:ext>
            </a:extLst>
          </p:cNvPr>
          <p:cNvSpPr/>
          <p:nvPr/>
        </p:nvSpPr>
        <p:spPr>
          <a:xfrm>
            <a:off x="4336026" y="1862279"/>
            <a:ext cx="1939413" cy="772813"/>
          </a:xfrm>
          <a:prstGeom prst="wedgeEllipseCallout">
            <a:avLst>
              <a:gd name="adj1" fmla="val 31978"/>
              <a:gd name="adj2" fmla="val 71166"/>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bg1"/>
                </a:solidFill>
              </a:rPr>
              <a:t>“de händer inget när jag rapporterar så skulle säga nej.”</a:t>
            </a:r>
          </a:p>
        </p:txBody>
      </p:sp>
      <p:sp>
        <p:nvSpPr>
          <p:cNvPr id="10" name="Rektangel 9">
            <a:extLst>
              <a:ext uri="{FF2B5EF4-FFF2-40B4-BE49-F238E27FC236}">
                <a16:creationId xmlns:a16="http://schemas.microsoft.com/office/drawing/2014/main" id="{A2048566-43B3-F313-9D9C-83C43F16AC8D}"/>
              </a:ext>
            </a:extLst>
          </p:cNvPr>
          <p:cNvSpPr/>
          <p:nvPr/>
        </p:nvSpPr>
        <p:spPr>
          <a:xfrm>
            <a:off x="7956644"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10 – 13 åringar </a:t>
            </a:r>
          </a:p>
        </p:txBody>
      </p:sp>
    </p:spTree>
    <p:extLst>
      <p:ext uri="{BB962C8B-B14F-4D97-AF65-F5344CB8AC3E}">
        <p14:creationId xmlns:p14="http://schemas.microsoft.com/office/powerpoint/2010/main" val="132533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389B5-0B8B-9839-41EF-3BDBBC04F9D2}"/>
            </a:ext>
          </a:extLst>
        </p:cNvPr>
        <p:cNvGrpSpPr/>
        <p:nvPr/>
      </p:nvGrpSpPr>
      <p:grpSpPr>
        <a:xfrm>
          <a:off x="0" y="0"/>
          <a:ext cx="0" cy="0"/>
          <a:chOff x="0" y="0"/>
          <a:chExt cx="0" cy="0"/>
        </a:xfrm>
      </p:grpSpPr>
      <p:pic>
        <p:nvPicPr>
          <p:cNvPr id="3074" name="Picture 2" descr="boy in black and white long sleeve shirt">
            <a:extLst>
              <a:ext uri="{FF2B5EF4-FFF2-40B4-BE49-F238E27FC236}">
                <a16:creationId xmlns:a16="http://schemas.microsoft.com/office/drawing/2014/main" id="{16EC3760-B17D-38FD-2BFB-FA43AEEECA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056" b="5371"/>
          <a:stretch>
            <a:fillRect/>
          </a:stretch>
        </p:blipFill>
        <p:spPr bwMode="auto">
          <a:xfrm>
            <a:off x="0" y="0"/>
            <a:ext cx="2124073" cy="486724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7">
            <a:extLst>
              <a:ext uri="{FF2B5EF4-FFF2-40B4-BE49-F238E27FC236}">
                <a16:creationId xmlns:a16="http://schemas.microsoft.com/office/drawing/2014/main" id="{644E75ED-25E5-6985-3A86-09EF10A2D567}"/>
              </a:ext>
            </a:extLst>
          </p:cNvPr>
          <p:cNvSpPr/>
          <p:nvPr/>
        </p:nvSpPr>
        <p:spPr>
          <a:xfrm>
            <a:off x="0" y="0"/>
            <a:ext cx="2124075" cy="4867275"/>
          </a:xfrm>
          <a:prstGeom prst="rect">
            <a:avLst/>
          </a:prstGeom>
          <a:solidFill>
            <a:schemeClr val="accent6">
              <a:alpha val="26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257175">
              <a:defRPr/>
            </a:pPr>
            <a:endParaRPr lang="sv-SE" sz="1013">
              <a:solidFill>
                <a:prstClr val="white"/>
              </a:solidFill>
              <a:latin typeface="Calibri"/>
            </a:endParaRPr>
          </a:p>
        </p:txBody>
      </p:sp>
      <p:sp>
        <p:nvSpPr>
          <p:cNvPr id="3" name="Rektangel 2">
            <a:extLst>
              <a:ext uri="{FF2B5EF4-FFF2-40B4-BE49-F238E27FC236}">
                <a16:creationId xmlns:a16="http://schemas.microsoft.com/office/drawing/2014/main" id="{0643FBBA-BFFA-091A-5311-84912BC83C9A}"/>
              </a:ext>
            </a:extLst>
          </p:cNvPr>
          <p:cNvSpPr/>
          <p:nvPr/>
        </p:nvSpPr>
        <p:spPr>
          <a:xfrm flipH="1">
            <a:off x="2124075" y="0"/>
            <a:ext cx="4817163" cy="4867249"/>
          </a:xfrm>
          <a:prstGeom prst="rect">
            <a:avLst/>
          </a:prstGeom>
          <a:solidFill>
            <a:srgbClr val="E4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accent6"/>
              </a:solidFill>
            </a:endParaRPr>
          </a:p>
        </p:txBody>
      </p:sp>
      <p:sp>
        <p:nvSpPr>
          <p:cNvPr id="12" name="Platshållare för text 13">
            <a:extLst>
              <a:ext uri="{FF2B5EF4-FFF2-40B4-BE49-F238E27FC236}">
                <a16:creationId xmlns:a16="http://schemas.microsoft.com/office/drawing/2014/main" id="{D3BB5585-A9AE-CD93-3D4D-2AC23BD0DCDB}"/>
              </a:ext>
            </a:extLst>
          </p:cNvPr>
          <p:cNvSpPr txBox="1">
            <a:spLocks/>
          </p:cNvSpPr>
          <p:nvPr/>
        </p:nvSpPr>
        <p:spPr>
          <a:xfrm>
            <a:off x="2124075" y="907023"/>
            <a:ext cx="4817162" cy="3701845"/>
          </a:xfrm>
          <a:prstGeom prst="rect">
            <a:avLst/>
          </a:prstGeom>
        </p:spPr>
        <p:txBody>
          <a:bodyPr lIns="216000" tIns="180000" rIns="180000" bIns="0" anchor="t" anchorCtr="0"/>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050" b="1" dirty="0">
                <a:latin typeface="+mj-lt"/>
              </a:rPr>
              <a:t>Kunskap</a:t>
            </a:r>
          </a:p>
          <a:p>
            <a:pPr marL="0" indent="0">
              <a:buNone/>
            </a:pPr>
            <a:r>
              <a:rPr lang="sv-SE" sz="1050" dirty="0">
                <a:latin typeface="+mj-lt"/>
              </a:rPr>
              <a:t>De flesta ungdomarna säger att de vet hur man rapporterar på de plattformar de använder – antingen via tydliga knappar eller genom att googla. Man har rapporterat t.ex. stötande videor, reklam med stulna bilder, diskriminerande innehåll eller självskadevideor.</a:t>
            </a:r>
          </a:p>
          <a:p>
            <a:pPr marL="0" indent="0">
              <a:buNone/>
            </a:pPr>
            <a:endParaRPr lang="sv-SE" sz="1050" b="1" dirty="0">
              <a:latin typeface="+mj-lt"/>
            </a:endParaRPr>
          </a:p>
          <a:p>
            <a:pPr marL="0" indent="0">
              <a:buNone/>
            </a:pPr>
            <a:r>
              <a:rPr lang="sv-SE" sz="1050" b="1" dirty="0">
                <a:latin typeface="+mj-lt"/>
              </a:rPr>
              <a:t>Erfarenheter</a:t>
            </a:r>
          </a:p>
          <a:p>
            <a:pPr marL="0" indent="0">
              <a:buNone/>
            </a:pPr>
            <a:r>
              <a:rPr lang="sv-SE" sz="1050" dirty="0">
                <a:latin typeface="+mj-lt"/>
              </a:rPr>
              <a:t>De som har anmält något på nätet har sällan fått mer återkoppling än att anmälan har tagits emot, att de ska undersöka saken eller att det som anmäls inte bryter mot reglerna. Det man har anmält döljs oftast för dem själva, men de tvivlar på att anmälningarna gör någon större skillnad även om de hoppas på förändringar. </a:t>
            </a:r>
          </a:p>
          <a:p>
            <a:pPr marL="0" indent="0">
              <a:buNone/>
            </a:pPr>
            <a:r>
              <a:rPr lang="sv-SE" sz="1050" dirty="0">
                <a:latin typeface="+mj-lt"/>
              </a:rPr>
              <a:t>Känslan av att anmälningar inte tas på allvar och medför förändringar gör att man inte orkar anmäla. Någon påpekar också att det ofta saknas kategori för det man vill anmäla.</a:t>
            </a:r>
          </a:p>
          <a:p>
            <a:pPr marL="0" indent="0">
              <a:buNone/>
            </a:pPr>
            <a:endParaRPr lang="sv-SE" sz="1050" b="1" dirty="0">
              <a:latin typeface="+mj-lt"/>
            </a:endParaRPr>
          </a:p>
          <a:p>
            <a:pPr marL="0" indent="0">
              <a:buNone/>
            </a:pPr>
            <a:r>
              <a:rPr lang="sv-SE" sz="1050" b="1" dirty="0">
                <a:latin typeface="+mj-lt"/>
              </a:rPr>
              <a:t>Vad som skulle öka tryggheten</a:t>
            </a:r>
          </a:p>
          <a:p>
            <a:pPr marL="0" indent="0">
              <a:buNone/>
            </a:pPr>
            <a:r>
              <a:rPr lang="sv-SE" sz="1050" dirty="0">
                <a:latin typeface="+mj-lt"/>
              </a:rPr>
              <a:t>Ungdomarna tror att nätet skulle kännas tryggare om de fick besked om vad som händer efter att de har anmält något, att mer information om anmälningarna fanns att hitta (t.ex. hur många som anmält) och om man kunde se att det verkligen blev en förändring. Det hade bevisat att plattformen är en trygg plats.</a:t>
            </a:r>
          </a:p>
        </p:txBody>
      </p:sp>
      <p:sp>
        <p:nvSpPr>
          <p:cNvPr id="2" name="shpTitle">
            <a:extLst>
              <a:ext uri="{FF2B5EF4-FFF2-40B4-BE49-F238E27FC236}">
                <a16:creationId xmlns:a16="http://schemas.microsoft.com/office/drawing/2014/main" id="{D46B02DE-87E7-4A86-8024-1A7D55E636E4}"/>
              </a:ext>
            </a:extLst>
          </p:cNvPr>
          <p:cNvSpPr txBox="1">
            <a:spLocks/>
          </p:cNvSpPr>
          <p:nvPr/>
        </p:nvSpPr>
        <p:spPr>
          <a:xfrm>
            <a:off x="-2" y="-4448"/>
            <a:ext cx="6941238" cy="896726"/>
          </a:xfrm>
          <a:prstGeom prst="rect">
            <a:avLst/>
          </a:prstGeom>
          <a:noFill/>
        </p:spPr>
        <p:txBody>
          <a:bodyPr wrap="square" lIns="251999" tIns="432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lvl="0">
              <a:lnSpc>
                <a:spcPct val="110000"/>
              </a:lnSpc>
              <a:tabLst/>
              <a:defRPr/>
            </a:pPr>
            <a:r>
              <a:rPr lang="sv-SE" sz="2800" dirty="0">
                <a:solidFill>
                  <a:srgbClr val="FFFFFF"/>
                </a:solidFill>
                <a:highlight>
                  <a:srgbClr val="414A4F"/>
                </a:highlight>
                <a:latin typeface="Calibri" panose="020F0502020204030204" pitchFamily="34" charset="0"/>
                <a:cs typeface="Calibri" panose="020F0502020204030204" pitchFamily="34" charset="0"/>
              </a:rPr>
              <a:t>Anmälningar till plattformar och spel</a:t>
            </a:r>
          </a:p>
        </p:txBody>
      </p:sp>
      <p:sp>
        <p:nvSpPr>
          <p:cNvPr id="5" name="textruta 4">
            <a:extLst>
              <a:ext uri="{FF2B5EF4-FFF2-40B4-BE49-F238E27FC236}">
                <a16:creationId xmlns:a16="http://schemas.microsoft.com/office/drawing/2014/main" id="{64FD1204-AF53-912D-6AE3-76BE7DDD22A2}"/>
              </a:ext>
            </a:extLst>
          </p:cNvPr>
          <p:cNvSpPr txBox="1"/>
          <p:nvPr/>
        </p:nvSpPr>
        <p:spPr>
          <a:xfrm>
            <a:off x="6941237" y="0"/>
            <a:ext cx="2202763" cy="4867249"/>
          </a:xfrm>
          <a:prstGeom prst="rect">
            <a:avLst/>
          </a:prstGeom>
          <a:solidFill>
            <a:schemeClr val="bg1"/>
          </a:solidFill>
        </p:spPr>
        <p:txBody>
          <a:bodyPr wrap="square" lIns="144000" tIns="0" rIns="216000" bIns="0" rtlCol="0" anchor="t" anchorCtr="0">
            <a:noAutofit/>
          </a:bodyPr>
          <a:lstStyle/>
          <a:p>
            <a:endParaRPr lang="sv-SE" sz="1050" i="1" dirty="0">
              <a:solidFill>
                <a:schemeClr val="tx2"/>
              </a:solidFill>
            </a:endParaRPr>
          </a:p>
          <a:p>
            <a:endParaRPr lang="sv-SE" sz="1050" i="1" dirty="0">
              <a:solidFill>
                <a:schemeClr val="tx2"/>
              </a:solidFill>
            </a:endParaRPr>
          </a:p>
          <a:p>
            <a:endParaRPr lang="sv-SE" sz="1050" i="1" dirty="0">
              <a:solidFill>
                <a:schemeClr val="tx2"/>
              </a:solidFill>
            </a:endParaRPr>
          </a:p>
          <a:p>
            <a:endParaRPr lang="sv-SE" sz="1050" i="1" dirty="0">
              <a:solidFill>
                <a:schemeClr val="tx2"/>
              </a:solidFill>
            </a:endParaRPr>
          </a:p>
          <a:p>
            <a:r>
              <a:rPr lang="sv-SE" sz="1050" i="1" dirty="0">
                <a:solidFill>
                  <a:schemeClr val="tx2"/>
                </a:solidFill>
              </a:rPr>
              <a:t>”Ja, gör det en del när jag får upp hemska videos”</a:t>
            </a:r>
          </a:p>
          <a:p>
            <a:endParaRPr lang="sv-SE" sz="1050" i="1" dirty="0">
              <a:solidFill>
                <a:schemeClr val="tx2"/>
              </a:solidFill>
            </a:endParaRPr>
          </a:p>
          <a:p>
            <a:r>
              <a:rPr lang="sv-SE" sz="1050" i="1" dirty="0">
                <a:solidFill>
                  <a:schemeClr val="tx2"/>
                </a:solidFill>
              </a:rPr>
              <a:t>”Har aldrig fått mer feedback än ’Vi har tagit emot din rapport’”</a:t>
            </a:r>
          </a:p>
          <a:p>
            <a:endParaRPr lang="sv-SE" sz="1050" i="1" dirty="0">
              <a:solidFill>
                <a:schemeClr val="tx2"/>
              </a:solidFill>
            </a:endParaRPr>
          </a:p>
          <a:p>
            <a:r>
              <a:rPr lang="sv-SE" sz="1050" i="1" dirty="0">
                <a:solidFill>
                  <a:schemeClr val="tx2"/>
                </a:solidFill>
              </a:rPr>
              <a:t>”precis, har aldrig fått återkoppling.”</a:t>
            </a:r>
          </a:p>
          <a:p>
            <a:endParaRPr lang="sv-SE" sz="1050" i="1" dirty="0">
              <a:solidFill>
                <a:schemeClr val="tx2"/>
              </a:solidFill>
            </a:endParaRPr>
          </a:p>
          <a:p>
            <a:r>
              <a:rPr lang="sv-SE" sz="1050" i="1" dirty="0">
                <a:solidFill>
                  <a:schemeClr val="tx2"/>
                </a:solidFill>
              </a:rPr>
              <a:t>”ofta slutar man få upp den saken men tror inte att det gör någon massiv skillnad”</a:t>
            </a:r>
          </a:p>
          <a:p>
            <a:endParaRPr lang="sv-SE" sz="1050" i="1" dirty="0">
              <a:solidFill>
                <a:schemeClr val="tx2"/>
              </a:solidFill>
            </a:endParaRPr>
          </a:p>
          <a:p>
            <a:r>
              <a:rPr lang="sv-SE" sz="1050" i="1" dirty="0">
                <a:solidFill>
                  <a:schemeClr val="tx2"/>
                </a:solidFill>
              </a:rPr>
              <a:t>”Ja absolut, det hade bevisat att sociala medier är en trygg plats som tar hårt på inlägg och chattar som kan upplevas som diskriminerande”</a:t>
            </a:r>
          </a:p>
          <a:p>
            <a:endParaRPr lang="sv-SE" sz="1050" i="1" dirty="0">
              <a:solidFill>
                <a:schemeClr val="tx2"/>
              </a:solidFill>
            </a:endParaRPr>
          </a:p>
          <a:p>
            <a:r>
              <a:rPr lang="sv-SE" sz="1050" i="1" dirty="0">
                <a:solidFill>
                  <a:schemeClr val="tx2"/>
                </a:solidFill>
              </a:rPr>
              <a:t>”Man orkar inte eftersom det känns som att det inte gör någon skillnad och ibland finns ingen rapporteringskategori som stämmer överens med det man vill rapportera”</a:t>
            </a:r>
            <a:endParaRPr lang="sv-SE" sz="700" i="1" dirty="0">
              <a:solidFill>
                <a:schemeClr val="tx2"/>
              </a:solidFill>
            </a:endParaRPr>
          </a:p>
        </p:txBody>
      </p:sp>
      <p:sp>
        <p:nvSpPr>
          <p:cNvPr id="4" name="Rektangel 3">
            <a:extLst>
              <a:ext uri="{FF2B5EF4-FFF2-40B4-BE49-F238E27FC236}">
                <a16:creationId xmlns:a16="http://schemas.microsoft.com/office/drawing/2014/main" id="{2C81FC34-56D3-A8CA-2F56-3BD2BC2223BF}"/>
              </a:ext>
            </a:extLst>
          </p:cNvPr>
          <p:cNvSpPr/>
          <p:nvPr/>
        </p:nvSpPr>
        <p:spPr>
          <a:xfrm>
            <a:off x="7956644"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14 – 17 åringar </a:t>
            </a:r>
          </a:p>
        </p:txBody>
      </p:sp>
    </p:spTree>
    <p:extLst>
      <p:ext uri="{BB962C8B-B14F-4D97-AF65-F5344CB8AC3E}">
        <p14:creationId xmlns:p14="http://schemas.microsoft.com/office/powerpoint/2010/main" val="1122545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6E914-216F-9A92-E3A0-C3EFFC8C4F6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384B7A7-C1A5-578A-8732-F1A24E14C61A}"/>
              </a:ext>
            </a:extLst>
          </p:cNvPr>
          <p:cNvSpPr/>
          <p:nvPr/>
        </p:nvSpPr>
        <p:spPr>
          <a:xfrm>
            <a:off x="0" y="0"/>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pic>
        <p:nvPicPr>
          <p:cNvPr id="4" name="Bildobjekt 3" descr="Leende barn med bärbar dator">
            <a:extLst>
              <a:ext uri="{FF2B5EF4-FFF2-40B4-BE49-F238E27FC236}">
                <a16:creationId xmlns:a16="http://schemas.microsoft.com/office/drawing/2014/main" id="{53D4442F-0A1F-B9A2-5336-AE41AB07967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28999" y="-2"/>
            <a:ext cx="5715001" cy="4867273"/>
          </a:xfrm>
          <a:prstGeom prst="rect">
            <a:avLst/>
          </a:prstGeom>
        </p:spPr>
      </p:pic>
      <p:sp>
        <p:nvSpPr>
          <p:cNvPr id="6" name="Rectangle 7">
            <a:extLst>
              <a:ext uri="{FF2B5EF4-FFF2-40B4-BE49-F238E27FC236}">
                <a16:creationId xmlns:a16="http://schemas.microsoft.com/office/drawing/2014/main" id="{F86E86A8-F131-AEDE-7F87-9660247D798B}"/>
              </a:ext>
            </a:extLst>
          </p:cNvPr>
          <p:cNvSpPr/>
          <p:nvPr/>
        </p:nvSpPr>
        <p:spPr>
          <a:xfrm>
            <a:off x="3428998" y="-6"/>
            <a:ext cx="5715001" cy="486727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2" name="shpTitle">
            <a:extLst>
              <a:ext uri="{FF2B5EF4-FFF2-40B4-BE49-F238E27FC236}">
                <a16:creationId xmlns:a16="http://schemas.microsoft.com/office/drawing/2014/main" id="{943863F4-E9A8-B1A3-12E8-DE4BAD3CD277}"/>
              </a:ext>
            </a:extLst>
          </p:cNvPr>
          <p:cNvSpPr txBox="1">
            <a:spLocks/>
          </p:cNvSpPr>
          <p:nvPr/>
        </p:nvSpPr>
        <p:spPr>
          <a:xfrm>
            <a:off x="-1" y="0"/>
            <a:ext cx="5424986" cy="4867274"/>
          </a:xfrm>
          <a:prstGeom prst="rect">
            <a:avLst/>
          </a:prstGeom>
          <a:noFill/>
        </p:spPr>
        <p:txBody>
          <a:bodyPr wrap="square" lIns="251999" tIns="0" rIns="360000" bIns="36000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1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rPr>
              <a:t>Skärmtid</a:t>
            </a:r>
          </a:p>
        </p:txBody>
      </p:sp>
    </p:spTree>
    <p:extLst>
      <p:ext uri="{BB962C8B-B14F-4D97-AF65-F5344CB8AC3E}">
        <p14:creationId xmlns:p14="http://schemas.microsoft.com/office/powerpoint/2010/main" val="412784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03D9-9DAB-2E73-6CE6-5B9416C39A6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070E880-01F3-73B2-DBE8-E2118A2EADCB}"/>
              </a:ext>
            </a:extLst>
          </p:cNvPr>
          <p:cNvSpPr/>
          <p:nvPr/>
        </p:nvSpPr>
        <p:spPr>
          <a:xfrm>
            <a:off x="0" y="1192"/>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mj-lt"/>
              <a:ea typeface="+mn-ea"/>
              <a:cs typeface="+mn-cs"/>
            </a:endParaRPr>
          </a:p>
        </p:txBody>
      </p:sp>
      <p:sp>
        <p:nvSpPr>
          <p:cNvPr id="82" name="Rectangle 81">
            <a:extLst>
              <a:ext uri="{FF2B5EF4-FFF2-40B4-BE49-F238E27FC236}">
                <a16:creationId xmlns:a16="http://schemas.microsoft.com/office/drawing/2014/main" id="{33FC05D5-7A50-FEE9-D6E3-4D2F1836F926}"/>
              </a:ext>
            </a:extLst>
          </p:cNvPr>
          <p:cNvSpPr/>
          <p:nvPr/>
        </p:nvSpPr>
        <p:spPr>
          <a:xfrm>
            <a:off x="-1230462" y="2056343"/>
            <a:ext cx="5353332" cy="1206412"/>
          </a:xfrm>
          <a:prstGeom prst="rect">
            <a:avLst/>
          </a:prstGeom>
        </p:spPr>
        <p:txBody>
          <a:bodyPr wrap="square" lIns="251999" tIns="360000" rIns="251999">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2700" b="1" i="0" u="none" strike="noStrike" kern="1200" cap="none" spc="0" normalizeH="0" baseline="0" noProof="0">
              <a:ln>
                <a:noFill/>
              </a:ln>
              <a:solidFill>
                <a:srgbClr val="000000"/>
              </a:solidFill>
              <a:effectLst/>
              <a:uLnTx/>
              <a:uFillTx/>
              <a:latin typeface="+mj-lt"/>
              <a:ea typeface="+mn-ea"/>
              <a:cs typeface="+mn-cs"/>
            </a:endParaRPr>
          </a:p>
        </p:txBody>
      </p:sp>
      <p:sp>
        <p:nvSpPr>
          <p:cNvPr id="45" name="Rectangle 4">
            <a:extLst>
              <a:ext uri="{FF2B5EF4-FFF2-40B4-BE49-F238E27FC236}">
                <a16:creationId xmlns:a16="http://schemas.microsoft.com/office/drawing/2014/main" id="{858A6290-AC76-FF5D-8D2D-CE754493A4D0}"/>
              </a:ext>
            </a:extLst>
          </p:cNvPr>
          <p:cNvSpPr/>
          <p:nvPr/>
        </p:nvSpPr>
        <p:spPr>
          <a:xfrm>
            <a:off x="0" y="3926510"/>
            <a:ext cx="9144000" cy="948647"/>
          </a:xfrm>
          <a:prstGeom prst="rect">
            <a:avLst/>
          </a:prstGeom>
          <a:solidFill>
            <a:srgbClr val="3C8C8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mj-lt"/>
              <a:ea typeface="+mn-ea"/>
              <a:cs typeface="+mn-cs"/>
            </a:endParaRPr>
          </a:p>
        </p:txBody>
      </p:sp>
      <p:sp>
        <p:nvSpPr>
          <p:cNvPr id="47" name="Rectangle 39">
            <a:extLst>
              <a:ext uri="{FF2B5EF4-FFF2-40B4-BE49-F238E27FC236}">
                <a16:creationId xmlns:a16="http://schemas.microsoft.com/office/drawing/2014/main" id="{69F48D17-740B-1728-0A57-52DEC5BE0B5E}"/>
              </a:ext>
            </a:extLst>
          </p:cNvPr>
          <p:cNvSpPr/>
          <p:nvPr/>
        </p:nvSpPr>
        <p:spPr>
          <a:xfrm>
            <a:off x="239727" y="1021968"/>
            <a:ext cx="3690718" cy="3520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r>
              <a:rPr lang="sv-SE" sz="1000" b="1" dirty="0">
                <a:solidFill>
                  <a:schemeClr val="tx2"/>
                </a:solidFill>
              </a:rPr>
              <a:t>Regler</a:t>
            </a:r>
            <a:endParaRPr lang="sv-SE" sz="1000" dirty="0">
              <a:solidFill>
                <a:schemeClr val="tx2"/>
              </a:solidFill>
            </a:endParaRPr>
          </a:p>
          <a:p>
            <a:r>
              <a:rPr lang="sv-SE" sz="1000" dirty="0">
                <a:solidFill>
                  <a:schemeClr val="tx2"/>
                </a:solidFill>
              </a:rPr>
              <a:t>De yngre barnen har olika regler: Vissa har strikta gränser för hur mycket skärmtid de får ha, andra bestämmer själva men begränsas av aktiviteter (sport, fritid). Bråk och diskussioner uppstår sällan, men då främst när barnet vill ha mer tid än det får.</a:t>
            </a:r>
          </a:p>
          <a:p>
            <a:endParaRPr lang="sv-SE" sz="1000" dirty="0">
              <a:solidFill>
                <a:schemeClr val="tx2"/>
              </a:solidFill>
            </a:endParaRPr>
          </a:p>
          <a:p>
            <a:r>
              <a:rPr lang="sv-SE" sz="1000" b="1" dirty="0">
                <a:solidFill>
                  <a:schemeClr val="tx2"/>
                </a:solidFill>
              </a:rPr>
              <a:t>Delad skärmtid</a:t>
            </a:r>
            <a:endParaRPr lang="sv-SE" sz="1000" dirty="0">
              <a:solidFill>
                <a:schemeClr val="tx2"/>
              </a:solidFill>
            </a:endParaRPr>
          </a:p>
          <a:p>
            <a:pPr lvl="0"/>
            <a:r>
              <a:rPr lang="sv-SE" sz="1000" dirty="0">
                <a:solidFill>
                  <a:schemeClr val="tx2"/>
                </a:solidFill>
              </a:rPr>
              <a:t>Flera beskriver att de delar vissa skärmupplevelser med sina föräldrar. Man ser då tv och filmer (</a:t>
            </a:r>
            <a:r>
              <a:rPr lang="sv-SE" sz="1000" dirty="0" err="1">
                <a:solidFill>
                  <a:schemeClr val="tx2"/>
                </a:solidFill>
              </a:rPr>
              <a:t>Netflix</a:t>
            </a:r>
            <a:r>
              <a:rPr lang="sv-SE" sz="1000" dirty="0">
                <a:solidFill>
                  <a:schemeClr val="tx2"/>
                </a:solidFill>
              </a:rPr>
              <a:t>), klipp på YouTube och sport. Några spelar vissa spel (</a:t>
            </a:r>
            <a:r>
              <a:rPr lang="sv-SE" sz="1000" dirty="0" err="1">
                <a:solidFill>
                  <a:schemeClr val="tx2"/>
                </a:solidFill>
              </a:rPr>
              <a:t>Arcraiders</a:t>
            </a:r>
            <a:r>
              <a:rPr lang="sv-SE" sz="1000" dirty="0">
                <a:solidFill>
                  <a:schemeClr val="tx2"/>
                </a:solidFill>
              </a:rPr>
              <a:t>, </a:t>
            </a:r>
            <a:r>
              <a:rPr lang="sv-SE" sz="1000" dirty="0" err="1">
                <a:solidFill>
                  <a:schemeClr val="tx2"/>
                </a:solidFill>
              </a:rPr>
              <a:t>Hayday</a:t>
            </a:r>
            <a:r>
              <a:rPr lang="sv-SE" sz="1000" dirty="0">
                <a:solidFill>
                  <a:schemeClr val="tx2"/>
                </a:solidFill>
              </a:rPr>
              <a:t>, </a:t>
            </a:r>
            <a:r>
              <a:rPr lang="sv-SE" sz="1000" dirty="0" err="1">
                <a:solidFill>
                  <a:schemeClr val="tx2"/>
                </a:solidFill>
              </a:rPr>
              <a:t>Wordle</a:t>
            </a:r>
            <a:r>
              <a:rPr lang="sv-SE" sz="1000" dirty="0">
                <a:solidFill>
                  <a:schemeClr val="tx2"/>
                </a:solidFill>
              </a:rPr>
              <a:t>) tillsammans.</a:t>
            </a:r>
          </a:p>
          <a:p>
            <a:pPr lvl="0"/>
            <a:endParaRPr lang="sv-SE" sz="1000" dirty="0">
              <a:solidFill>
                <a:schemeClr val="tx2"/>
              </a:solidFill>
            </a:endParaRPr>
          </a:p>
          <a:p>
            <a:pPr lvl="0"/>
            <a:r>
              <a:rPr lang="sv-SE" sz="1000" b="1" dirty="0">
                <a:solidFill>
                  <a:schemeClr val="tx2"/>
                </a:solidFill>
              </a:rPr>
              <a:t>Föräldrarnas intresse</a:t>
            </a:r>
          </a:p>
          <a:p>
            <a:pPr lvl="0"/>
            <a:r>
              <a:rPr lang="sv-SE" sz="1000" dirty="0">
                <a:solidFill>
                  <a:schemeClr val="tx2"/>
                </a:solidFill>
              </a:rPr>
              <a:t>Barnen uppger att föräldrarna inte är särskilt intresserade av vad barnen gör online, vilket flera tycker är skönt. Det finns dock de som tycker att det är tråkigt att föräldrarna inte bryr sig så mycket. </a:t>
            </a:r>
          </a:p>
          <a:p>
            <a:pPr lvl="0"/>
            <a:endParaRPr lang="sv-SE" sz="1000" dirty="0">
              <a:solidFill>
                <a:schemeClr val="tx2"/>
              </a:solidFill>
            </a:endParaRPr>
          </a:p>
          <a:p>
            <a:pPr lvl="0"/>
            <a:r>
              <a:rPr lang="sv-SE" sz="1000" dirty="0">
                <a:solidFill>
                  <a:schemeClr val="tx2"/>
                </a:solidFill>
              </a:rPr>
              <a:t>Trots att barnen anger att föräldrarna inte är så intresserade, menar de ändå att föräldrarna har koll på vad de gör på internet och vilka appar de har och tycker att det är bra.</a:t>
            </a:r>
          </a:p>
          <a:p>
            <a:pPr lvl="0"/>
            <a:r>
              <a:rPr lang="sv-SE" sz="1000" dirty="0">
                <a:solidFill>
                  <a:schemeClr val="tx2"/>
                </a:solidFill>
              </a:rPr>
              <a:t>  </a:t>
            </a:r>
          </a:p>
          <a:p>
            <a:pPr lvl="0"/>
            <a:r>
              <a:rPr lang="sv-SE" sz="1000" dirty="0">
                <a:solidFill>
                  <a:schemeClr val="tx2"/>
                </a:solidFill>
              </a:rPr>
              <a:t>Någon vill att de ska intressera sig mer om hur barnet känner sig.</a:t>
            </a:r>
          </a:p>
        </p:txBody>
      </p:sp>
      <p:sp>
        <p:nvSpPr>
          <p:cNvPr id="3" name="shpTitle">
            <a:extLst>
              <a:ext uri="{FF2B5EF4-FFF2-40B4-BE49-F238E27FC236}">
                <a16:creationId xmlns:a16="http://schemas.microsoft.com/office/drawing/2014/main" id="{27C16965-9AD8-12E0-9E2E-12EB926DE1E7}"/>
              </a:ext>
            </a:extLst>
          </p:cNvPr>
          <p:cNvSpPr txBox="1">
            <a:spLocks/>
          </p:cNvSpPr>
          <p:nvPr/>
        </p:nvSpPr>
        <p:spPr>
          <a:xfrm>
            <a:off x="1043" y="0"/>
            <a:ext cx="9142957" cy="912916"/>
          </a:xfrm>
          <a:prstGeom prst="rect">
            <a:avLst/>
          </a:prstGeom>
          <a:noFill/>
        </p:spPr>
        <p:txBody>
          <a:bodyPr wrap="square" lIns="251999" tIns="432000" rIns="251999"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defTabSz="342892">
              <a:lnSpc>
                <a:spcPct val="110000"/>
              </a:lnSpc>
              <a:tabLst>
                <a:tab pos="133347" algn="l"/>
              </a:tabLst>
              <a:defRPr/>
            </a:pPr>
            <a:r>
              <a:rPr lang="sv-SE" sz="2800" dirty="0">
                <a:solidFill>
                  <a:srgbClr val="FFFFFF"/>
                </a:solidFill>
                <a:highlight>
                  <a:srgbClr val="414A4F"/>
                </a:highlight>
                <a:latin typeface="+mj-lt"/>
                <a:ea typeface="Calibri" charset="0"/>
                <a:cs typeface="Calibri" charset="0"/>
              </a:rPr>
              <a:t>Skärmtid</a:t>
            </a:r>
            <a:endParaRPr lang="sv-SE" sz="2800" dirty="0">
              <a:solidFill>
                <a:srgbClr val="FFFFFF"/>
              </a:solidFill>
              <a:highlight>
                <a:srgbClr val="414A4F"/>
              </a:highlight>
              <a:latin typeface="+mj-lt"/>
              <a:cs typeface="Calibri" charset="0"/>
            </a:endParaRPr>
          </a:p>
        </p:txBody>
      </p:sp>
      <p:sp>
        <p:nvSpPr>
          <p:cNvPr id="2" name="Pratbubbla: oval 1">
            <a:extLst>
              <a:ext uri="{FF2B5EF4-FFF2-40B4-BE49-F238E27FC236}">
                <a16:creationId xmlns:a16="http://schemas.microsoft.com/office/drawing/2014/main" id="{1C8ABA7C-E55A-81BB-F6BE-EC7D90449454}"/>
              </a:ext>
            </a:extLst>
          </p:cNvPr>
          <p:cNvSpPr/>
          <p:nvPr/>
        </p:nvSpPr>
        <p:spPr>
          <a:xfrm>
            <a:off x="6274368" y="688899"/>
            <a:ext cx="1781312" cy="1007548"/>
          </a:xfrm>
          <a:prstGeom prst="wedgeEllipseCallout">
            <a:avLst>
              <a:gd name="adj1" fmla="val -56355"/>
              <a:gd name="adj2" fmla="val 5453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tx2"/>
                </a:solidFill>
              </a:rPr>
              <a:t>“nej dem bryr sig ingenting det ända dem bryr sig om är att jag inte får ha </a:t>
            </a:r>
            <a:r>
              <a:rPr lang="sv-SE" sz="1050" i="1" dirty="0" err="1">
                <a:solidFill>
                  <a:schemeClr val="tx2"/>
                </a:solidFill>
              </a:rPr>
              <a:t>tiktok</a:t>
            </a:r>
            <a:r>
              <a:rPr lang="sv-SE" sz="1050" i="1" dirty="0">
                <a:solidFill>
                  <a:schemeClr val="tx2"/>
                </a:solidFill>
              </a:rPr>
              <a:t>”</a:t>
            </a:r>
          </a:p>
        </p:txBody>
      </p:sp>
      <p:sp>
        <p:nvSpPr>
          <p:cNvPr id="5" name="Pratbubbla: oval 4">
            <a:extLst>
              <a:ext uri="{FF2B5EF4-FFF2-40B4-BE49-F238E27FC236}">
                <a16:creationId xmlns:a16="http://schemas.microsoft.com/office/drawing/2014/main" id="{AF014B8A-FB86-A8B8-B44F-5FEF35BA6C4D}"/>
              </a:ext>
            </a:extLst>
          </p:cNvPr>
          <p:cNvSpPr/>
          <p:nvPr/>
        </p:nvSpPr>
        <p:spPr>
          <a:xfrm>
            <a:off x="4150129" y="1849280"/>
            <a:ext cx="1664441" cy="1286105"/>
          </a:xfrm>
          <a:prstGeom prst="wedgeEllipseCallout">
            <a:avLst>
              <a:gd name="adj1" fmla="val -40462"/>
              <a:gd name="adj2" fmla="val -629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tx2"/>
                </a:solidFill>
                <a:latin typeface="+mj-lt"/>
              </a:rPr>
              <a:t>“jag tycker ibland det är jobbigt men jag gillar att min mamma och papa bryr sig att jag ska må bra”</a:t>
            </a:r>
          </a:p>
        </p:txBody>
      </p:sp>
      <p:sp>
        <p:nvSpPr>
          <p:cNvPr id="6" name="Pratbubbla: oval 5">
            <a:extLst>
              <a:ext uri="{FF2B5EF4-FFF2-40B4-BE49-F238E27FC236}">
                <a16:creationId xmlns:a16="http://schemas.microsoft.com/office/drawing/2014/main" id="{504809B4-FF1C-61BE-469B-2BAEB46BE3B5}"/>
              </a:ext>
            </a:extLst>
          </p:cNvPr>
          <p:cNvSpPr/>
          <p:nvPr/>
        </p:nvSpPr>
        <p:spPr>
          <a:xfrm>
            <a:off x="5939360" y="1991032"/>
            <a:ext cx="1021979" cy="1327355"/>
          </a:xfrm>
          <a:prstGeom prst="wedgeEllipseCallout">
            <a:avLst>
              <a:gd name="adj1" fmla="val -63447"/>
              <a:gd name="adj2" fmla="val 4560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sv-SE" sz="1050" i="1" dirty="0">
                <a:solidFill>
                  <a:schemeClr val="tx2"/>
                </a:solidFill>
              </a:rPr>
              <a:t>“De har bra koll på vad jag gör på internet”</a:t>
            </a:r>
          </a:p>
        </p:txBody>
      </p:sp>
      <p:sp>
        <p:nvSpPr>
          <p:cNvPr id="7" name="Pratbubbla: oval 6">
            <a:extLst>
              <a:ext uri="{FF2B5EF4-FFF2-40B4-BE49-F238E27FC236}">
                <a16:creationId xmlns:a16="http://schemas.microsoft.com/office/drawing/2014/main" id="{184ED5B3-705B-9B2F-5548-21A8FFE24860}"/>
              </a:ext>
            </a:extLst>
          </p:cNvPr>
          <p:cNvSpPr/>
          <p:nvPr/>
        </p:nvSpPr>
        <p:spPr>
          <a:xfrm>
            <a:off x="4343399" y="3386894"/>
            <a:ext cx="1961638" cy="949129"/>
          </a:xfrm>
          <a:prstGeom prst="wedgeEllipseCallout">
            <a:avLst>
              <a:gd name="adj1" fmla="val -53623"/>
              <a:gd name="adj2" fmla="val -5935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tx2"/>
                </a:solidFill>
              </a:rPr>
              <a:t>“jag tycker dom borde ställa </a:t>
            </a:r>
            <a:r>
              <a:rPr lang="sv-SE" sz="1050" i="1" dirty="0" err="1">
                <a:solidFill>
                  <a:schemeClr val="tx2"/>
                </a:solidFill>
              </a:rPr>
              <a:t>fråger</a:t>
            </a:r>
            <a:r>
              <a:rPr lang="sv-SE" sz="1050" i="1" dirty="0">
                <a:solidFill>
                  <a:schemeClr val="tx2"/>
                </a:solidFill>
              </a:rPr>
              <a:t> och visa </a:t>
            </a:r>
            <a:r>
              <a:rPr lang="sv-SE" sz="1050" i="1" dirty="0" err="1">
                <a:solidFill>
                  <a:schemeClr val="tx2"/>
                </a:solidFill>
              </a:rPr>
              <a:t>inträse</a:t>
            </a:r>
            <a:r>
              <a:rPr lang="sv-SE" sz="1050" i="1" dirty="0">
                <a:solidFill>
                  <a:schemeClr val="tx2"/>
                </a:solidFill>
              </a:rPr>
              <a:t> och </a:t>
            </a:r>
            <a:r>
              <a:rPr lang="sv-SE" sz="1050" i="1" dirty="0" err="1">
                <a:solidFill>
                  <a:schemeClr val="tx2"/>
                </a:solidFill>
              </a:rPr>
              <a:t>losas</a:t>
            </a:r>
            <a:r>
              <a:rPr lang="sv-SE" sz="1050" i="1" dirty="0">
                <a:solidFill>
                  <a:schemeClr val="tx2"/>
                </a:solidFill>
              </a:rPr>
              <a:t> som dem bryr sig”</a:t>
            </a:r>
          </a:p>
        </p:txBody>
      </p:sp>
      <p:sp>
        <p:nvSpPr>
          <p:cNvPr id="8" name="Pratbubbla: oval 7">
            <a:extLst>
              <a:ext uri="{FF2B5EF4-FFF2-40B4-BE49-F238E27FC236}">
                <a16:creationId xmlns:a16="http://schemas.microsoft.com/office/drawing/2014/main" id="{5FC7FF1F-B9C4-0669-6018-2879CE053397}"/>
              </a:ext>
            </a:extLst>
          </p:cNvPr>
          <p:cNvSpPr/>
          <p:nvPr/>
        </p:nvSpPr>
        <p:spPr>
          <a:xfrm>
            <a:off x="7085533" y="1745533"/>
            <a:ext cx="1711880" cy="1248390"/>
          </a:xfrm>
          <a:prstGeom prst="wedgeEllipseCallo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tx2"/>
                </a:solidFill>
              </a:rPr>
              <a:t>“jag får bestämma själv, men om jag sitter för länge med mobilen måste jag lägga ned den”</a:t>
            </a:r>
          </a:p>
        </p:txBody>
      </p:sp>
      <p:sp>
        <p:nvSpPr>
          <p:cNvPr id="9" name="Pratbubbla: oval 8">
            <a:extLst>
              <a:ext uri="{FF2B5EF4-FFF2-40B4-BE49-F238E27FC236}">
                <a16:creationId xmlns:a16="http://schemas.microsoft.com/office/drawing/2014/main" id="{99B91071-BD4E-F481-2DAB-F3FE12645622}"/>
              </a:ext>
            </a:extLst>
          </p:cNvPr>
          <p:cNvSpPr/>
          <p:nvPr/>
        </p:nvSpPr>
        <p:spPr>
          <a:xfrm>
            <a:off x="4461488" y="776479"/>
            <a:ext cx="1635149" cy="912211"/>
          </a:xfrm>
          <a:prstGeom prst="wedgeEllipseCallout">
            <a:avLst>
              <a:gd name="adj1" fmla="val 57961"/>
              <a:gd name="adj2" fmla="val -5226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tx2"/>
                </a:solidFill>
              </a:rPr>
              <a:t>“dem har inte så bra koll förutom vilka appar jag har”</a:t>
            </a:r>
          </a:p>
        </p:txBody>
      </p:sp>
      <p:sp>
        <p:nvSpPr>
          <p:cNvPr id="10" name="Rektangel 9">
            <a:extLst>
              <a:ext uri="{FF2B5EF4-FFF2-40B4-BE49-F238E27FC236}">
                <a16:creationId xmlns:a16="http://schemas.microsoft.com/office/drawing/2014/main" id="{DCECB7FB-1271-D2EC-2828-3E0DBF94D948}"/>
              </a:ext>
            </a:extLst>
          </p:cNvPr>
          <p:cNvSpPr/>
          <p:nvPr/>
        </p:nvSpPr>
        <p:spPr>
          <a:xfrm>
            <a:off x="7956644"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10 – 13 åringar </a:t>
            </a:r>
          </a:p>
        </p:txBody>
      </p:sp>
      <p:sp>
        <p:nvSpPr>
          <p:cNvPr id="11" name="Pratbubbla: oval 10">
            <a:extLst>
              <a:ext uri="{FF2B5EF4-FFF2-40B4-BE49-F238E27FC236}">
                <a16:creationId xmlns:a16="http://schemas.microsoft.com/office/drawing/2014/main" id="{2A3865F2-6BC5-623F-9CA1-ED1CDF64AA56}"/>
              </a:ext>
            </a:extLst>
          </p:cNvPr>
          <p:cNvSpPr/>
          <p:nvPr/>
        </p:nvSpPr>
        <p:spPr>
          <a:xfrm>
            <a:off x="6613860" y="3406877"/>
            <a:ext cx="1984450" cy="1179872"/>
          </a:xfrm>
          <a:prstGeom prst="wedgeEllipseCallout">
            <a:avLst>
              <a:gd name="adj1" fmla="val 48952"/>
              <a:gd name="adj2" fmla="val -6677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tx2"/>
                </a:solidFill>
              </a:rPr>
              <a:t>“nja, om att se på sport så gills de. Men jag och min mamma vi brukar spela lite typ </a:t>
            </a:r>
            <a:r>
              <a:rPr lang="sv-SE" sz="1050" i="1" dirty="0" err="1">
                <a:solidFill>
                  <a:schemeClr val="tx2"/>
                </a:solidFill>
              </a:rPr>
              <a:t>hayday</a:t>
            </a:r>
            <a:r>
              <a:rPr lang="sv-SE" sz="1050" i="1" dirty="0">
                <a:solidFill>
                  <a:schemeClr val="tx2"/>
                </a:solidFill>
              </a:rPr>
              <a:t> och </a:t>
            </a:r>
            <a:r>
              <a:rPr lang="sv-SE" sz="1050" i="1" dirty="0" err="1">
                <a:solidFill>
                  <a:schemeClr val="tx2"/>
                </a:solidFill>
              </a:rPr>
              <a:t>worlde</a:t>
            </a:r>
            <a:r>
              <a:rPr lang="sv-SE" sz="1050" i="1" dirty="0">
                <a:solidFill>
                  <a:schemeClr val="tx2"/>
                </a:solidFill>
              </a:rPr>
              <a:t> med varandra”</a:t>
            </a:r>
          </a:p>
        </p:txBody>
      </p:sp>
    </p:spTree>
    <p:extLst>
      <p:ext uri="{BB962C8B-B14F-4D97-AF65-F5344CB8AC3E}">
        <p14:creationId xmlns:p14="http://schemas.microsoft.com/office/powerpoint/2010/main" val="390287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E6032-0AD7-BCA7-7983-BA7DD819F8F8}"/>
            </a:ext>
          </a:extLst>
        </p:cNvPr>
        <p:cNvGrpSpPr/>
        <p:nvPr/>
      </p:nvGrpSpPr>
      <p:grpSpPr>
        <a:xfrm>
          <a:off x="0" y="0"/>
          <a:ext cx="0" cy="0"/>
          <a:chOff x="0" y="0"/>
          <a:chExt cx="0" cy="0"/>
        </a:xfrm>
      </p:grpSpPr>
      <p:pic>
        <p:nvPicPr>
          <p:cNvPr id="4098" name="Picture 2" descr="boy sitting on chair beside table using tablet computer">
            <a:extLst>
              <a:ext uri="{FF2B5EF4-FFF2-40B4-BE49-F238E27FC236}">
                <a16:creationId xmlns:a16="http://schemas.microsoft.com/office/drawing/2014/main" id="{30AAC7A1-904E-49EA-1450-6937F6285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71" r="53542" b="1561"/>
          <a:stretch>
            <a:fillRect/>
          </a:stretch>
        </p:blipFill>
        <p:spPr bwMode="auto">
          <a:xfrm>
            <a:off x="0" y="0"/>
            <a:ext cx="2566220" cy="486724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7">
            <a:extLst>
              <a:ext uri="{FF2B5EF4-FFF2-40B4-BE49-F238E27FC236}">
                <a16:creationId xmlns:a16="http://schemas.microsoft.com/office/drawing/2014/main" id="{6406473F-7AB6-26F1-F053-7A50B31EAA75}"/>
              </a:ext>
            </a:extLst>
          </p:cNvPr>
          <p:cNvSpPr/>
          <p:nvPr/>
        </p:nvSpPr>
        <p:spPr>
          <a:xfrm>
            <a:off x="0" y="-1"/>
            <a:ext cx="2124075" cy="4867247"/>
          </a:xfrm>
          <a:prstGeom prst="rect">
            <a:avLst/>
          </a:prstGeom>
          <a:solidFill>
            <a:schemeClr val="accent6">
              <a:alpha val="26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257175">
              <a:defRPr/>
            </a:pPr>
            <a:endParaRPr lang="sv-SE" sz="1013">
              <a:solidFill>
                <a:prstClr val="white"/>
              </a:solidFill>
              <a:latin typeface="Calibri"/>
            </a:endParaRPr>
          </a:p>
        </p:txBody>
      </p:sp>
      <p:sp>
        <p:nvSpPr>
          <p:cNvPr id="3" name="Rektangel 2">
            <a:extLst>
              <a:ext uri="{FF2B5EF4-FFF2-40B4-BE49-F238E27FC236}">
                <a16:creationId xmlns:a16="http://schemas.microsoft.com/office/drawing/2014/main" id="{38D0763A-4745-E235-0185-8A77EEA3EC58}"/>
              </a:ext>
            </a:extLst>
          </p:cNvPr>
          <p:cNvSpPr/>
          <p:nvPr/>
        </p:nvSpPr>
        <p:spPr>
          <a:xfrm flipH="1">
            <a:off x="2124075" y="0"/>
            <a:ext cx="4817163" cy="4867249"/>
          </a:xfrm>
          <a:prstGeom prst="rect">
            <a:avLst/>
          </a:prstGeom>
          <a:solidFill>
            <a:srgbClr val="E4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accent6"/>
              </a:solidFill>
            </a:endParaRPr>
          </a:p>
        </p:txBody>
      </p:sp>
      <p:sp>
        <p:nvSpPr>
          <p:cNvPr id="12" name="Platshållare för text 13">
            <a:extLst>
              <a:ext uri="{FF2B5EF4-FFF2-40B4-BE49-F238E27FC236}">
                <a16:creationId xmlns:a16="http://schemas.microsoft.com/office/drawing/2014/main" id="{7FA764C9-89BB-C4B7-3816-BD9201E903A9}"/>
              </a:ext>
            </a:extLst>
          </p:cNvPr>
          <p:cNvSpPr txBox="1">
            <a:spLocks/>
          </p:cNvSpPr>
          <p:nvPr/>
        </p:nvSpPr>
        <p:spPr>
          <a:xfrm>
            <a:off x="2124075" y="461319"/>
            <a:ext cx="4817162" cy="4384690"/>
          </a:xfrm>
          <a:prstGeom prst="rect">
            <a:avLst/>
          </a:prstGeom>
        </p:spPr>
        <p:txBody>
          <a:bodyPr lIns="216000" tIns="180000" rIns="180000" bIns="0" anchor="t" anchorCtr="0"/>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000" b="1" dirty="0">
                <a:latin typeface="+mj-lt"/>
              </a:rPr>
              <a:t>Regler och självkontroll</a:t>
            </a:r>
          </a:p>
          <a:p>
            <a:pPr marL="0" indent="0">
              <a:buNone/>
            </a:pPr>
            <a:r>
              <a:rPr lang="sv-SE" sz="1000" dirty="0">
                <a:latin typeface="+mj-lt"/>
              </a:rPr>
              <a:t>De flesta i den äldre gruppen hade regler om skärmtid när de var yngre, men får sedan 12-13-årsåldern bestämmer själva om sin skärmtid. De har ingen direkt egen kontroll på hur länge de sitter, utan “känner av” när det blir för mycket, vill inte sitta för länge utan tar pauser för att göra annat, till exempel gå ut och röra på sig.</a:t>
            </a:r>
          </a:p>
          <a:p>
            <a:pPr marL="0" indent="0">
              <a:buNone/>
            </a:pPr>
            <a:r>
              <a:rPr lang="sv-SE" sz="1000" dirty="0">
                <a:latin typeface="+mj-lt"/>
              </a:rPr>
              <a:t>Gränsen för när det börjar kännas som för lång tid vid skärmen varierar mellan 2-3 timmar upp till 7 timmar eller när man inte har gjort någonting annat än tittat i mobilen under en dag. Någon säger att hen tar skärmfria veckor ibland.</a:t>
            </a:r>
          </a:p>
          <a:p>
            <a:pPr marL="0" indent="0">
              <a:buNone/>
            </a:pPr>
            <a:endParaRPr lang="sv-SE" sz="1000" dirty="0">
              <a:latin typeface="+mj-lt"/>
            </a:endParaRPr>
          </a:p>
          <a:p>
            <a:pPr marL="0" indent="0">
              <a:buNone/>
            </a:pPr>
            <a:r>
              <a:rPr lang="sv-SE" sz="1000" b="1" dirty="0">
                <a:latin typeface="+mj-lt"/>
              </a:rPr>
              <a:t>Föräldrars roll</a:t>
            </a:r>
          </a:p>
          <a:p>
            <a:pPr marL="0" indent="0">
              <a:buNone/>
            </a:pPr>
            <a:r>
              <a:rPr lang="sv-SE" sz="1000" dirty="0">
                <a:latin typeface="+mj-lt"/>
              </a:rPr>
              <a:t>De flesta tycker att det är skönt att föräldrarna inte bryr sig så mycket om vad de gör online, de uppskattar att få ha ett privatliv. Några menar dock att föräldrarna borde bry sig lite mer än de gör, genom att ställa frågor om vad de gör eller om de har roligt. Föräldrarna bör ställa enkla, intresserade frågor, utan att vara kontrollerande och låta barnen ha sin integritet. </a:t>
            </a:r>
          </a:p>
          <a:p>
            <a:pPr marL="0" indent="0">
              <a:buNone/>
            </a:pPr>
            <a:endParaRPr lang="sv-SE" sz="1000" dirty="0">
              <a:latin typeface="+mj-lt"/>
            </a:endParaRPr>
          </a:p>
          <a:p>
            <a:pPr marL="0" indent="0">
              <a:buNone/>
            </a:pPr>
            <a:r>
              <a:rPr lang="sv-SE" sz="1000" dirty="0">
                <a:latin typeface="+mj-lt"/>
              </a:rPr>
              <a:t>Man vill inte att föräldrar ska övervaka genom att till exempel gå igenom deras telefoner, det känns ”</a:t>
            </a:r>
            <a:r>
              <a:rPr lang="sv-SE" sz="1000" dirty="0" err="1">
                <a:latin typeface="+mj-lt"/>
              </a:rPr>
              <a:t>creepy</a:t>
            </a:r>
            <a:r>
              <a:rPr lang="sv-SE" sz="1000" dirty="0">
                <a:latin typeface="+mj-lt"/>
              </a:rPr>
              <a:t>”. Någon menar att föräldrarna förstår att ungdomarna vill ha sitt privatliv ifred eftersom även vuxna vill ha kompisar privat.  </a:t>
            </a:r>
          </a:p>
          <a:p>
            <a:pPr marL="0" indent="0">
              <a:buNone/>
            </a:pPr>
            <a:endParaRPr lang="sv-SE" sz="1000" dirty="0">
              <a:latin typeface="+mj-lt"/>
            </a:endParaRPr>
          </a:p>
          <a:p>
            <a:pPr marL="0" indent="0">
              <a:buNone/>
            </a:pPr>
            <a:r>
              <a:rPr lang="sv-SE" sz="1000" dirty="0">
                <a:latin typeface="+mj-lt"/>
              </a:rPr>
              <a:t>Ungdomarna tror att föräldrarna förstår vad de gör online, men bara till en viss gräns. De förstår inte alla detaljer och hänger inte med i alla nyheter som kommer. </a:t>
            </a:r>
          </a:p>
          <a:p>
            <a:pPr marL="0" indent="0">
              <a:buNone/>
            </a:pPr>
            <a:endParaRPr lang="sv-SE" sz="1000" b="1" dirty="0">
              <a:latin typeface="+mj-lt"/>
            </a:endParaRPr>
          </a:p>
          <a:p>
            <a:pPr>
              <a:buFont typeface="Wingdings" panose="05000000000000000000" pitchFamily="2" charset="2"/>
              <a:buChar char="§"/>
              <a:defRPr sz="1800"/>
            </a:pPr>
            <a:endParaRPr lang="sv-SE" sz="1000" b="1" dirty="0">
              <a:solidFill>
                <a:schemeClr val="tx2"/>
              </a:solidFill>
              <a:latin typeface="+mj-lt"/>
            </a:endParaRPr>
          </a:p>
        </p:txBody>
      </p:sp>
      <p:sp>
        <p:nvSpPr>
          <p:cNvPr id="2" name="shpTitle">
            <a:extLst>
              <a:ext uri="{FF2B5EF4-FFF2-40B4-BE49-F238E27FC236}">
                <a16:creationId xmlns:a16="http://schemas.microsoft.com/office/drawing/2014/main" id="{5AE6F42E-5C45-F65B-859F-11EBC02B313F}"/>
              </a:ext>
            </a:extLst>
          </p:cNvPr>
          <p:cNvSpPr txBox="1">
            <a:spLocks/>
          </p:cNvSpPr>
          <p:nvPr/>
        </p:nvSpPr>
        <p:spPr>
          <a:xfrm>
            <a:off x="-2" y="-4449"/>
            <a:ext cx="2124075" cy="1397287"/>
          </a:xfrm>
          <a:prstGeom prst="rect">
            <a:avLst/>
          </a:prstGeom>
          <a:noFill/>
        </p:spPr>
        <p:txBody>
          <a:bodyPr wrap="square" lIns="251999" tIns="432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lvl="0">
              <a:lnSpc>
                <a:spcPct val="110000"/>
              </a:lnSpc>
              <a:tabLst/>
              <a:defRPr/>
            </a:pPr>
            <a:r>
              <a:rPr lang="sv-SE" sz="2800" dirty="0">
                <a:solidFill>
                  <a:srgbClr val="FFFFFF"/>
                </a:solidFill>
                <a:highlight>
                  <a:srgbClr val="414A4F"/>
                </a:highlight>
                <a:latin typeface="Calibri" panose="020F0502020204030204" pitchFamily="34" charset="0"/>
                <a:cs typeface="Calibri" panose="020F0502020204030204" pitchFamily="34" charset="0"/>
              </a:rPr>
              <a:t>Skärmtid</a:t>
            </a:r>
          </a:p>
        </p:txBody>
      </p:sp>
      <p:sp>
        <p:nvSpPr>
          <p:cNvPr id="5" name="textruta 4">
            <a:extLst>
              <a:ext uri="{FF2B5EF4-FFF2-40B4-BE49-F238E27FC236}">
                <a16:creationId xmlns:a16="http://schemas.microsoft.com/office/drawing/2014/main" id="{7500BCCB-3C08-3E47-4BF7-5647A1743A5A}"/>
              </a:ext>
            </a:extLst>
          </p:cNvPr>
          <p:cNvSpPr txBox="1"/>
          <p:nvPr/>
        </p:nvSpPr>
        <p:spPr>
          <a:xfrm>
            <a:off x="6941237" y="1"/>
            <a:ext cx="2202763" cy="4867248"/>
          </a:xfrm>
          <a:prstGeom prst="rect">
            <a:avLst/>
          </a:prstGeom>
          <a:solidFill>
            <a:schemeClr val="accent6"/>
          </a:solidFill>
        </p:spPr>
        <p:txBody>
          <a:bodyPr wrap="square" lIns="144000" tIns="0" rIns="216000" bIns="0" rtlCol="0" anchor="t" anchorCtr="0">
            <a:noAutofit/>
          </a:bodyPr>
          <a:lstStyle/>
          <a:p>
            <a:endParaRPr lang="sv-SE" sz="1050" i="1" dirty="0">
              <a:solidFill>
                <a:schemeClr val="bg1"/>
              </a:solidFill>
            </a:endParaRPr>
          </a:p>
          <a:p>
            <a:endParaRPr lang="sv-SE" sz="1050" i="1" dirty="0">
              <a:solidFill>
                <a:schemeClr val="bg1"/>
              </a:solidFill>
            </a:endParaRPr>
          </a:p>
          <a:p>
            <a:endParaRPr lang="sv-SE" sz="1050" i="1" dirty="0">
              <a:solidFill>
                <a:schemeClr val="bg1"/>
              </a:solidFill>
            </a:endParaRPr>
          </a:p>
          <a:p>
            <a:endParaRPr lang="sv-SE" sz="1050" i="1" dirty="0">
              <a:solidFill>
                <a:schemeClr val="bg1"/>
              </a:solidFill>
            </a:endParaRPr>
          </a:p>
          <a:p>
            <a:r>
              <a:rPr lang="sv-SE" sz="1050" i="1" dirty="0">
                <a:solidFill>
                  <a:schemeClr val="bg1"/>
                </a:solidFill>
              </a:rPr>
              <a:t>”ibland försöker jag sätta gränser åt mig själv, men oftast leder det ingenstans”</a:t>
            </a:r>
          </a:p>
          <a:p>
            <a:endParaRPr lang="sv-SE" sz="1050" i="1" dirty="0">
              <a:solidFill>
                <a:schemeClr val="bg1"/>
              </a:solidFill>
            </a:endParaRPr>
          </a:p>
          <a:p>
            <a:r>
              <a:rPr lang="sv-SE" sz="1050" i="1" dirty="0">
                <a:solidFill>
                  <a:schemeClr val="bg1"/>
                </a:solidFill>
              </a:rPr>
              <a:t>”tror det är olika för olika personer, vissa har lättare att göra något utan mobilen och vissa har svårare”</a:t>
            </a:r>
          </a:p>
          <a:p>
            <a:endParaRPr lang="sv-SE" sz="1050" i="1" dirty="0">
              <a:solidFill>
                <a:schemeClr val="bg1"/>
              </a:solidFill>
            </a:endParaRPr>
          </a:p>
          <a:p>
            <a:r>
              <a:rPr lang="sv-SE" sz="1050" i="1" dirty="0">
                <a:solidFill>
                  <a:schemeClr val="bg1"/>
                </a:solidFill>
              </a:rPr>
              <a:t>”musik räknas 100% inte, jag hade haft 20 timmar </a:t>
            </a:r>
            <a:r>
              <a:rPr lang="sv-SE" sz="1050" i="1" dirty="0" err="1">
                <a:solidFill>
                  <a:schemeClr val="bg1"/>
                </a:solidFill>
              </a:rPr>
              <a:t>screentime</a:t>
            </a:r>
            <a:r>
              <a:rPr lang="sv-SE" sz="1050" i="1" dirty="0">
                <a:solidFill>
                  <a:schemeClr val="bg1"/>
                </a:solidFill>
              </a:rPr>
              <a:t> om dagen då”</a:t>
            </a:r>
          </a:p>
          <a:p>
            <a:endParaRPr lang="sv-SE" sz="1050" i="1" dirty="0">
              <a:solidFill>
                <a:schemeClr val="bg1"/>
              </a:solidFill>
            </a:endParaRPr>
          </a:p>
          <a:p>
            <a:r>
              <a:rPr lang="sv-SE" sz="1050" i="1" dirty="0">
                <a:solidFill>
                  <a:schemeClr val="bg1"/>
                </a:solidFill>
              </a:rPr>
              <a:t>”De frågar ibland vad jag gör men det är svårt att förklara för dem…”</a:t>
            </a:r>
          </a:p>
          <a:p>
            <a:endParaRPr lang="sv-SE" sz="1050" i="1" dirty="0">
              <a:solidFill>
                <a:schemeClr val="bg1"/>
              </a:solidFill>
            </a:endParaRPr>
          </a:p>
          <a:p>
            <a:r>
              <a:rPr lang="sv-SE" sz="1050" i="1" dirty="0">
                <a:solidFill>
                  <a:schemeClr val="bg1"/>
                </a:solidFill>
              </a:rPr>
              <a:t>”jag tycker att ett lagom mycket inflytande över sitt barns mobil är bra. Om föräldrarna har stenkoll känns det som om de </a:t>
            </a:r>
            <a:r>
              <a:rPr lang="sv-SE" sz="1050" i="1" dirty="0" err="1">
                <a:solidFill>
                  <a:schemeClr val="bg1"/>
                </a:solidFill>
              </a:rPr>
              <a:t>stjäler</a:t>
            </a:r>
            <a:r>
              <a:rPr lang="sv-SE" sz="1050" i="1" dirty="0">
                <a:solidFill>
                  <a:schemeClr val="bg1"/>
                </a:solidFill>
              </a:rPr>
              <a:t> lite av ens identitet för att mycket av tonåringars liv består av sociala medier”</a:t>
            </a:r>
            <a:endParaRPr lang="sv-SE" sz="700" i="1" dirty="0">
              <a:solidFill>
                <a:schemeClr val="bg1"/>
              </a:solidFill>
            </a:endParaRPr>
          </a:p>
        </p:txBody>
      </p:sp>
      <p:sp>
        <p:nvSpPr>
          <p:cNvPr id="4" name="Rektangel 3">
            <a:extLst>
              <a:ext uri="{FF2B5EF4-FFF2-40B4-BE49-F238E27FC236}">
                <a16:creationId xmlns:a16="http://schemas.microsoft.com/office/drawing/2014/main" id="{28B503EC-98A5-9FEB-32A8-A2B0B126B798}"/>
              </a:ext>
            </a:extLst>
          </p:cNvPr>
          <p:cNvSpPr/>
          <p:nvPr/>
        </p:nvSpPr>
        <p:spPr>
          <a:xfrm>
            <a:off x="7956644"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14 – 17 åringar </a:t>
            </a:r>
          </a:p>
        </p:txBody>
      </p:sp>
    </p:spTree>
    <p:extLst>
      <p:ext uri="{BB962C8B-B14F-4D97-AF65-F5344CB8AC3E}">
        <p14:creationId xmlns:p14="http://schemas.microsoft.com/office/powerpoint/2010/main" val="411854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rl under cherry blossom tree">
            <a:extLst>
              <a:ext uri="{FF2B5EF4-FFF2-40B4-BE49-F238E27FC236}">
                <a16:creationId xmlns:a16="http://schemas.microsoft.com/office/drawing/2014/main" id="{052F2F47-DC75-8F98-AEE3-7A31C42B0AD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2993231" cy="48595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2">
            <a:extLst>
              <a:ext uri="{FF2B5EF4-FFF2-40B4-BE49-F238E27FC236}">
                <a16:creationId xmlns:a16="http://schemas.microsoft.com/office/drawing/2014/main" id="{5409673F-2C14-E429-D45E-D57152C06FF8}"/>
              </a:ext>
            </a:extLst>
          </p:cNvPr>
          <p:cNvSpPr/>
          <p:nvPr/>
        </p:nvSpPr>
        <p:spPr>
          <a:xfrm>
            <a:off x="0" y="-1"/>
            <a:ext cx="2864655" cy="4866697"/>
          </a:xfrm>
          <a:prstGeom prst="rect">
            <a:avLst/>
          </a:prstGeom>
          <a:solidFill>
            <a:schemeClr val="accent6">
              <a:alpha val="7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sp>
        <p:nvSpPr>
          <p:cNvPr id="12" name="Rectangle 11"/>
          <p:cNvSpPr/>
          <p:nvPr/>
        </p:nvSpPr>
        <p:spPr>
          <a:xfrm>
            <a:off x="2868310" y="-15475"/>
            <a:ext cx="6275690" cy="4882779"/>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endParaRPr lang="sv-SE" sz="1050" b="1">
              <a:solidFill>
                <a:srgbClr val="414A4E"/>
              </a:solidFill>
            </a:endParaRPr>
          </a:p>
          <a:p>
            <a:endParaRPr lang="sv-SE" sz="1050" b="1">
              <a:solidFill>
                <a:srgbClr val="414A4E"/>
              </a:solidFill>
            </a:endParaRPr>
          </a:p>
          <a:p>
            <a:endParaRPr lang="sv-SE" sz="1050" b="1">
              <a:solidFill>
                <a:srgbClr val="414A4E"/>
              </a:solidFill>
            </a:endParaRPr>
          </a:p>
          <a:p>
            <a:endParaRPr lang="sv-SE" sz="1050" b="1">
              <a:solidFill>
                <a:srgbClr val="414A4E"/>
              </a:solidFill>
            </a:endParaRPr>
          </a:p>
          <a:p>
            <a:endParaRPr lang="sv-SE" sz="1050" b="1">
              <a:solidFill>
                <a:srgbClr val="414A4E"/>
              </a:solidFill>
            </a:endParaRPr>
          </a:p>
        </p:txBody>
      </p:sp>
      <p:sp>
        <p:nvSpPr>
          <p:cNvPr id="21" name="Platshållare för text 13">
            <a:extLst>
              <a:ext uri="{FF2B5EF4-FFF2-40B4-BE49-F238E27FC236}">
                <a16:creationId xmlns:a16="http://schemas.microsoft.com/office/drawing/2014/main" id="{F089B415-6689-A047-B975-C8BB5BCF9236}"/>
              </a:ext>
            </a:extLst>
          </p:cNvPr>
          <p:cNvSpPr txBox="1">
            <a:spLocks/>
          </p:cNvSpPr>
          <p:nvPr/>
        </p:nvSpPr>
        <p:spPr>
          <a:xfrm>
            <a:off x="2874270" y="-7751"/>
            <a:ext cx="6268424" cy="4824853"/>
          </a:xfrm>
          <a:prstGeom prst="rect">
            <a:avLst/>
          </a:prstGeom>
        </p:spPr>
        <p:txBody>
          <a:bodyPr wrap="square" lIns="251999" tIns="432000" rIns="251999" bIns="0" numCol="2" spcCol="21600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lang="sv-SE" sz="1050" b="1" noProof="1">
                <a:solidFill>
                  <a:schemeClr val="tx2"/>
                </a:solidFill>
                <a:latin typeface="+mj-lt"/>
                <a:cs typeface="+mn-cs"/>
              </a:rPr>
              <a:t>Bakgrund</a:t>
            </a:r>
          </a:p>
          <a:p>
            <a:pPr marL="0" indent="0">
              <a:lnSpc>
                <a:spcPct val="110000"/>
              </a:lnSpc>
              <a:buNone/>
            </a:pPr>
            <a:r>
              <a:rPr lang="sv-SE" sz="1050" noProof="1">
                <a:solidFill>
                  <a:schemeClr val="tx2"/>
                </a:solidFill>
                <a:latin typeface="+mj-lt"/>
                <a:cs typeface="+mn-cs"/>
              </a:rPr>
              <a:t>Novus har på uppdrag av Prinsparets stiftelse och Tele2 genomfört en kvalitativ undersökning med barn mellan 10 till 17 år. Denna rapport är en sammanställning av två fokusgrupper. </a:t>
            </a:r>
          </a:p>
          <a:p>
            <a:pPr marL="0" indent="0">
              <a:lnSpc>
                <a:spcPct val="110000"/>
              </a:lnSpc>
              <a:buNone/>
            </a:pPr>
            <a:endParaRPr lang="sv-SE" sz="1050" b="1" noProof="1">
              <a:solidFill>
                <a:schemeClr val="tx2"/>
              </a:solidFill>
              <a:latin typeface="+mj-lt"/>
              <a:cs typeface="+mn-cs"/>
            </a:endParaRPr>
          </a:p>
          <a:p>
            <a:pPr marL="0" indent="0">
              <a:lnSpc>
                <a:spcPct val="110000"/>
              </a:lnSpc>
              <a:buNone/>
            </a:pPr>
            <a:r>
              <a:rPr lang="sv-SE" sz="1050" b="1" noProof="1">
                <a:solidFill>
                  <a:schemeClr val="tx2"/>
                </a:solidFill>
                <a:latin typeface="+mj-lt"/>
                <a:cs typeface="+mn-cs"/>
              </a:rPr>
              <a:t>Syfte</a:t>
            </a:r>
            <a:r>
              <a:rPr lang="sv-SE" sz="1050" noProof="1">
                <a:solidFill>
                  <a:schemeClr val="tx2"/>
                </a:solidFill>
                <a:latin typeface="+mj-lt"/>
                <a:cs typeface="+mn-cs"/>
              </a:rPr>
              <a:t> </a:t>
            </a:r>
          </a:p>
          <a:p>
            <a:pPr>
              <a:buFont typeface="Wingdings" panose="05000000000000000000" pitchFamily="2" charset="2"/>
              <a:buChar char="§"/>
            </a:pPr>
            <a:r>
              <a:rPr lang="sv-SE" sz="1050" noProof="1">
                <a:solidFill>
                  <a:schemeClr val="tx2"/>
                </a:solidFill>
                <a:latin typeface="+mj-lt"/>
                <a:cs typeface="+mn-cs"/>
              </a:rPr>
              <a:t>Att fördjupa insikterna kring barn och ungas liv på nätet, och ge en djupare förståelse för barn och ungas behov, beteenden och drivkrafter.</a:t>
            </a:r>
          </a:p>
          <a:p>
            <a:pPr>
              <a:buFont typeface="Wingdings" panose="05000000000000000000" pitchFamily="2" charset="2"/>
              <a:buChar char="§"/>
            </a:pPr>
            <a:r>
              <a:rPr lang="sv-SE" sz="1050" noProof="1">
                <a:solidFill>
                  <a:schemeClr val="tx2"/>
                </a:solidFill>
                <a:latin typeface="+mj-lt"/>
                <a:cs typeface="+mn-cs"/>
              </a:rPr>
              <a:t>Stärka föräldrars och skolans möjligheter att stötta och rusta barnen för ett tryggt liv på nätet.</a:t>
            </a:r>
          </a:p>
          <a:p>
            <a:pPr>
              <a:buFont typeface="Wingdings" panose="05000000000000000000" pitchFamily="2" charset="2"/>
              <a:buChar char="§"/>
            </a:pPr>
            <a:r>
              <a:rPr lang="sv-SE" sz="1050" noProof="1">
                <a:solidFill>
                  <a:schemeClr val="tx2"/>
                </a:solidFill>
                <a:latin typeface="+mj-lt"/>
                <a:cs typeface="+mn-cs"/>
              </a:rPr>
              <a:t>Ge föräldrar möjlighet att diskutera med sina barn om sådant de kanske annars inte hade känt till.</a:t>
            </a:r>
          </a:p>
          <a:p>
            <a:pPr>
              <a:buFont typeface="Wingdings" panose="05000000000000000000" pitchFamily="2" charset="2"/>
              <a:buChar char="§"/>
            </a:pPr>
            <a:endParaRPr lang="sv-SE" sz="1050" dirty="0">
              <a:solidFill>
                <a:schemeClr val="tx2"/>
              </a:solidFill>
              <a:latin typeface="+mj-lt"/>
            </a:endParaRPr>
          </a:p>
          <a:p>
            <a:pPr marL="0" indent="0">
              <a:lnSpc>
                <a:spcPct val="110000"/>
              </a:lnSpc>
              <a:buNone/>
            </a:pPr>
            <a:r>
              <a:rPr lang="sv-SE" sz="1050" b="1" noProof="1">
                <a:solidFill>
                  <a:schemeClr val="tx2"/>
                </a:solidFill>
                <a:latin typeface="+mj-lt"/>
                <a:cs typeface="+mn-cs"/>
              </a:rPr>
              <a:t>Målgrupp</a:t>
            </a:r>
          </a:p>
          <a:p>
            <a:pPr marL="0" indent="0">
              <a:lnSpc>
                <a:spcPct val="110000"/>
              </a:lnSpc>
              <a:buNone/>
            </a:pPr>
            <a:r>
              <a:rPr lang="sv-SE" sz="1050" noProof="1">
                <a:solidFill>
                  <a:schemeClr val="tx2"/>
                </a:solidFill>
                <a:latin typeface="+mj-lt"/>
              </a:rPr>
              <a:t>Målgruppen var barn: </a:t>
            </a:r>
          </a:p>
          <a:p>
            <a:pPr>
              <a:lnSpc>
                <a:spcPct val="110000"/>
              </a:lnSpc>
              <a:buFont typeface="Wingdings" pitchFamily="2" charset="2"/>
              <a:buChar char="§"/>
            </a:pPr>
            <a:r>
              <a:rPr lang="sv-SE" sz="1050" b="1" noProof="1">
                <a:solidFill>
                  <a:schemeClr val="tx2"/>
                </a:solidFill>
                <a:latin typeface="+mj-lt"/>
              </a:rPr>
              <a:t>10-13 år samt 14-17 år </a:t>
            </a:r>
          </a:p>
          <a:p>
            <a:pPr>
              <a:lnSpc>
                <a:spcPct val="110000"/>
              </a:lnSpc>
              <a:buFont typeface="Wingdings" pitchFamily="2" charset="2"/>
              <a:buChar char="§"/>
            </a:pPr>
            <a:r>
              <a:rPr lang="sv-SE" sz="1050" b="1" noProof="1">
                <a:solidFill>
                  <a:schemeClr val="tx2"/>
                </a:solidFill>
                <a:latin typeface="+mj-lt"/>
              </a:rPr>
              <a:t>De som använder internet. </a:t>
            </a:r>
            <a:endParaRPr lang="sv-SE" sz="1050" b="1" noProof="1">
              <a:solidFill>
                <a:schemeClr val="tx2"/>
              </a:solidFill>
              <a:latin typeface="+mj-lt"/>
              <a:cs typeface="+mn-cs"/>
            </a:endParaRPr>
          </a:p>
          <a:p>
            <a:pPr marL="0" indent="0">
              <a:lnSpc>
                <a:spcPct val="110000"/>
              </a:lnSpc>
              <a:buNone/>
            </a:pPr>
            <a:endParaRPr lang="sv-SE" sz="1050" b="1" noProof="1">
              <a:solidFill>
                <a:schemeClr val="tx2"/>
              </a:solidFill>
              <a:latin typeface="+mj-lt"/>
              <a:cs typeface="+mn-cs"/>
            </a:endParaRPr>
          </a:p>
          <a:p>
            <a:pPr marL="0" indent="0">
              <a:lnSpc>
                <a:spcPct val="110000"/>
              </a:lnSpc>
              <a:buNone/>
            </a:pPr>
            <a:r>
              <a:rPr lang="sv-SE" sz="1050" b="1" noProof="1">
                <a:solidFill>
                  <a:schemeClr val="tx2"/>
                </a:solidFill>
                <a:latin typeface="+mj-lt"/>
                <a:cs typeface="+mn-cs"/>
              </a:rPr>
              <a:t>Metod</a:t>
            </a:r>
          </a:p>
          <a:p>
            <a:pPr marL="0" indent="0">
              <a:lnSpc>
                <a:spcPct val="110000"/>
              </a:lnSpc>
              <a:buNone/>
            </a:pPr>
            <a:r>
              <a:rPr lang="sv-SE" sz="1050" noProof="1">
                <a:solidFill>
                  <a:schemeClr val="tx2"/>
                </a:solidFill>
                <a:latin typeface="+mj-lt"/>
              </a:rPr>
              <a:t>Kvalitativa foksugrupper online, textbaserade i chattform. Åtta deltagare per grupp, där varje gruppdiskussion pågick i ca 90 minuter. Belöning har utgått i form av Superpresentkort.</a:t>
            </a:r>
          </a:p>
          <a:p>
            <a:pPr marL="0" indent="0">
              <a:lnSpc>
                <a:spcPct val="110000"/>
              </a:lnSpc>
              <a:buNone/>
            </a:pPr>
            <a:r>
              <a:rPr lang="sv-SE" sz="1050" noProof="1">
                <a:solidFill>
                  <a:schemeClr val="tx2"/>
                </a:solidFill>
                <a:latin typeface="+mj-lt"/>
              </a:rPr>
              <a:t> </a:t>
            </a:r>
          </a:p>
          <a:p>
            <a:pPr marL="0" indent="0">
              <a:lnSpc>
                <a:spcPct val="110000"/>
              </a:lnSpc>
              <a:buNone/>
            </a:pPr>
            <a:r>
              <a:rPr lang="sv-SE" sz="1050" b="1" noProof="1">
                <a:solidFill>
                  <a:schemeClr val="tx2"/>
                </a:solidFill>
                <a:latin typeface="+mj-lt"/>
              </a:rPr>
              <a:t>Urval</a:t>
            </a:r>
          </a:p>
          <a:p>
            <a:pPr marL="0" indent="0">
              <a:lnSpc>
                <a:spcPct val="110000"/>
              </a:lnSpc>
              <a:buNone/>
            </a:pPr>
            <a:r>
              <a:rPr lang="sv-SE" sz="1050" noProof="1">
                <a:solidFill>
                  <a:schemeClr val="tx2"/>
                </a:solidFill>
                <a:latin typeface="+mj-lt"/>
              </a:rPr>
              <a:t>Rekrytering genomfördes via Novus slumpmässigt rekryterade Sverigepanel. Förfrågan om att delta gick till föräldrarna som godkände att deras barn deltog.</a:t>
            </a:r>
          </a:p>
          <a:p>
            <a:pPr marL="0" indent="0">
              <a:lnSpc>
                <a:spcPct val="110000"/>
              </a:lnSpc>
              <a:buNone/>
            </a:pPr>
            <a:endParaRPr lang="sv-SE" sz="1050" noProof="1">
              <a:solidFill>
                <a:schemeClr val="tx2"/>
              </a:solidFill>
              <a:latin typeface="+mj-lt"/>
            </a:endParaRPr>
          </a:p>
          <a:p>
            <a:pPr marL="0" indent="0">
              <a:lnSpc>
                <a:spcPct val="110000"/>
              </a:lnSpc>
              <a:buNone/>
            </a:pPr>
            <a:r>
              <a:rPr lang="sv-SE" sz="1050" b="1" noProof="1">
                <a:solidFill>
                  <a:schemeClr val="tx2"/>
                </a:solidFill>
                <a:latin typeface="+mj-lt"/>
              </a:rPr>
              <a:t>Resultat</a:t>
            </a:r>
          </a:p>
          <a:p>
            <a:pPr marL="0" indent="0">
              <a:lnSpc>
                <a:spcPct val="110000"/>
              </a:lnSpc>
              <a:buNone/>
            </a:pPr>
            <a:r>
              <a:rPr lang="sv-SE" sz="1050" noProof="1">
                <a:solidFill>
                  <a:schemeClr val="tx2"/>
                </a:solidFill>
                <a:latin typeface="+mj-lt"/>
              </a:rPr>
              <a:t>I rapporten presenteras en sammanfattning av diskussionen bland våra deltagare som ingick i de två fokusgrupperna, samt de viktigaste nyckelinsikterna utifrån resultatet av undersökningen.</a:t>
            </a:r>
          </a:p>
          <a:p>
            <a:pPr marL="0" indent="0">
              <a:lnSpc>
                <a:spcPct val="110000"/>
              </a:lnSpc>
              <a:buNone/>
            </a:pPr>
            <a:r>
              <a:rPr lang="sv-SE" sz="1050" noProof="1">
                <a:solidFill>
                  <a:schemeClr val="tx2"/>
                </a:solidFill>
                <a:latin typeface="+mj-lt"/>
              </a:rPr>
              <a:t>Det ska understrykas att denna rapport baseras på en kvalitativ undersökning, resultat och slutsatser kan således inte generaliseras till målgruppen som helhet. </a:t>
            </a:r>
          </a:p>
        </p:txBody>
      </p:sp>
      <p:sp>
        <p:nvSpPr>
          <p:cNvPr id="4" name="Pratbubbla: rektangel med rundade hörn 3">
            <a:extLst>
              <a:ext uri="{FF2B5EF4-FFF2-40B4-BE49-F238E27FC236}">
                <a16:creationId xmlns:a16="http://schemas.microsoft.com/office/drawing/2014/main" id="{0E565C5E-0571-AF0E-BADF-5C829B938B7C}"/>
              </a:ext>
            </a:extLst>
          </p:cNvPr>
          <p:cNvSpPr/>
          <p:nvPr/>
        </p:nvSpPr>
        <p:spPr>
          <a:xfrm>
            <a:off x="250825" y="1645394"/>
            <a:ext cx="2372620" cy="1377587"/>
          </a:xfrm>
          <a:prstGeom prst="wedgeRoundRectCallout">
            <a:avLst>
              <a:gd name="adj1" fmla="val 46250"/>
              <a:gd name="adj2" fmla="val 74710"/>
              <a:gd name="adj3" fmla="val 16667"/>
            </a:avLst>
          </a:prstGeom>
          <a:solidFill>
            <a:srgbClr val="D1E9E7"/>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algn="ctr"/>
            <a:r>
              <a:rPr lang="sv-SE" sz="975" dirty="0">
                <a:solidFill>
                  <a:srgbClr val="303030"/>
                </a:solidFill>
                <a:cs typeface="Arial" pitchFamily="34" charset="0"/>
              </a:rPr>
              <a:t>Att tänka på när du läser resultat</a:t>
            </a:r>
          </a:p>
          <a:p>
            <a:pPr algn="ctr"/>
            <a:r>
              <a:rPr lang="sv-SE" sz="975" dirty="0">
                <a:solidFill>
                  <a:srgbClr val="303030"/>
                </a:solidFill>
                <a:cs typeface="Arial" pitchFamily="34" charset="0"/>
              </a:rPr>
              <a:t>från kvalitativa studier:</a:t>
            </a:r>
          </a:p>
          <a:p>
            <a:pPr algn="ctr"/>
            <a:endParaRPr lang="sv-SE" sz="975" dirty="0">
              <a:solidFill>
                <a:schemeClr val="tx1"/>
              </a:solidFill>
              <a:cs typeface="Arial" pitchFamily="34" charset="0"/>
            </a:endParaRPr>
          </a:p>
          <a:p>
            <a:pPr algn="ctr"/>
            <a:r>
              <a:rPr lang="sv-SE" sz="975" b="1" dirty="0">
                <a:solidFill>
                  <a:schemeClr val="accent6"/>
                </a:solidFill>
                <a:cs typeface="Arial" pitchFamily="34" charset="0"/>
              </a:rPr>
              <a:t>Tendenser</a:t>
            </a:r>
            <a:r>
              <a:rPr lang="sv-SE" sz="975" dirty="0">
                <a:solidFill>
                  <a:schemeClr val="tx1"/>
                </a:solidFill>
                <a:cs typeface="Arial" pitchFamily="34" charset="0"/>
              </a:rPr>
              <a:t> </a:t>
            </a:r>
            <a:r>
              <a:rPr lang="sv-SE" sz="975" dirty="0">
                <a:solidFill>
                  <a:srgbClr val="414A4E"/>
                </a:solidFill>
                <a:cs typeface="Arial" pitchFamily="34" charset="0"/>
              </a:rPr>
              <a:t>snarare än sanning.</a:t>
            </a:r>
          </a:p>
          <a:p>
            <a:pPr algn="ctr"/>
            <a:r>
              <a:rPr lang="sv-SE" sz="975" dirty="0">
                <a:solidFill>
                  <a:srgbClr val="414A4E"/>
                </a:solidFill>
                <a:cs typeface="Arial" pitchFamily="34" charset="0"/>
              </a:rPr>
              <a:t>Handlar om att </a:t>
            </a:r>
            <a:r>
              <a:rPr lang="sv-SE" sz="975" b="1" dirty="0">
                <a:solidFill>
                  <a:schemeClr val="accent6"/>
                </a:solidFill>
                <a:cs typeface="Arial" pitchFamily="34" charset="0"/>
              </a:rPr>
              <a:t>förstå</a:t>
            </a:r>
            <a:r>
              <a:rPr lang="sv-SE" sz="975" i="1" dirty="0">
                <a:solidFill>
                  <a:schemeClr val="tx1"/>
                </a:solidFill>
                <a:cs typeface="Arial" pitchFamily="34" charset="0"/>
              </a:rPr>
              <a:t> </a:t>
            </a:r>
            <a:r>
              <a:rPr lang="sv-SE" sz="975" dirty="0">
                <a:solidFill>
                  <a:srgbClr val="414A4E"/>
                </a:solidFill>
                <a:cs typeface="Arial" pitchFamily="34" charset="0"/>
              </a:rPr>
              <a:t>snarare än att bevisa. </a:t>
            </a:r>
            <a:r>
              <a:rPr lang="sv-SE" sz="975" b="1" dirty="0">
                <a:solidFill>
                  <a:schemeClr val="accent6"/>
                </a:solidFill>
                <a:cs typeface="Arial" pitchFamily="34" charset="0"/>
              </a:rPr>
              <a:t>Information på djupet </a:t>
            </a:r>
            <a:br>
              <a:rPr lang="sv-SE" sz="975" b="1" dirty="0">
                <a:solidFill>
                  <a:schemeClr val="accent6"/>
                </a:solidFill>
                <a:cs typeface="Arial" pitchFamily="34" charset="0"/>
              </a:rPr>
            </a:br>
            <a:r>
              <a:rPr lang="sv-SE" sz="975" dirty="0">
                <a:solidFill>
                  <a:srgbClr val="414A4E"/>
                </a:solidFill>
                <a:cs typeface="Arial" pitchFamily="34" charset="0"/>
              </a:rPr>
              <a:t>snarare än bredden.</a:t>
            </a:r>
          </a:p>
        </p:txBody>
      </p:sp>
      <p:sp>
        <p:nvSpPr>
          <p:cNvPr id="6" name="shpTitle">
            <a:extLst>
              <a:ext uri="{FF2B5EF4-FFF2-40B4-BE49-F238E27FC236}">
                <a16:creationId xmlns:a16="http://schemas.microsoft.com/office/drawing/2014/main" id="{F3A4CF3E-ACE6-1B2D-D42C-B71D58E111CA}"/>
              </a:ext>
            </a:extLst>
          </p:cNvPr>
          <p:cNvSpPr txBox="1">
            <a:spLocks/>
          </p:cNvSpPr>
          <p:nvPr/>
        </p:nvSpPr>
        <p:spPr>
          <a:xfrm>
            <a:off x="1044" y="-1"/>
            <a:ext cx="2863612" cy="857023"/>
          </a:xfrm>
          <a:prstGeom prst="rect">
            <a:avLst/>
          </a:prstGeom>
          <a:noFill/>
        </p:spPr>
        <p:txBody>
          <a:bodyPr wrap="square" lIns="251999" tIns="432000" rIns="251999"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r>
              <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mj-ea"/>
                <a:cs typeface="Calibri" charset="0"/>
              </a:rPr>
              <a:t>BAKGRUND OCH SYFTE</a:t>
            </a:r>
          </a:p>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endPar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mj-ea"/>
              <a:cs typeface="Calibri" charset="0"/>
            </a:endParaRPr>
          </a:p>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endPar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mj-ea"/>
              <a:cs typeface="Calibri" charset="0"/>
            </a:endParaRPr>
          </a:p>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endPar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mj-ea"/>
              <a:cs typeface="Calibri" charset="0"/>
            </a:endParaRPr>
          </a:p>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endPar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mj-ea"/>
              <a:cs typeface="Calibri" charset="0"/>
            </a:endParaRPr>
          </a:p>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endPar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mj-ea"/>
              <a:cs typeface="Calibri" charset="0"/>
            </a:endParaRPr>
          </a:p>
        </p:txBody>
      </p:sp>
    </p:spTree>
    <p:extLst>
      <p:ext uri="{BB962C8B-B14F-4D97-AF65-F5344CB8AC3E}">
        <p14:creationId xmlns:p14="http://schemas.microsoft.com/office/powerpoint/2010/main" val="2444661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6CBA4-45FD-F909-4D06-7C1D4C68ECB1}"/>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B282118D-9C3E-785D-9529-2B02DDD0948D}"/>
              </a:ext>
            </a:extLst>
          </p:cNvPr>
          <p:cNvSpPr/>
          <p:nvPr/>
        </p:nvSpPr>
        <p:spPr>
          <a:xfrm>
            <a:off x="3428999" y="0"/>
            <a:ext cx="5715001" cy="486727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4C18D2A-0102-E087-BBB5-0A482EB68CF3}"/>
              </a:ext>
            </a:extLst>
          </p:cNvPr>
          <p:cNvSpPr/>
          <p:nvPr/>
        </p:nvSpPr>
        <p:spPr>
          <a:xfrm>
            <a:off x="0" y="0"/>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pic>
        <p:nvPicPr>
          <p:cNvPr id="7" name="Bildobjekt 6" descr="Vuxen och barn läser surfplatta i tenta">
            <a:extLst>
              <a:ext uri="{FF2B5EF4-FFF2-40B4-BE49-F238E27FC236}">
                <a16:creationId xmlns:a16="http://schemas.microsoft.com/office/drawing/2014/main" id="{D3B6CFF1-1191-217D-B548-3238E50F60C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28998" y="-2"/>
            <a:ext cx="5715001" cy="4867273"/>
          </a:xfrm>
          <a:prstGeom prst="rect">
            <a:avLst/>
          </a:prstGeom>
        </p:spPr>
      </p:pic>
      <p:sp>
        <p:nvSpPr>
          <p:cNvPr id="2" name="shpTitle">
            <a:extLst>
              <a:ext uri="{FF2B5EF4-FFF2-40B4-BE49-F238E27FC236}">
                <a16:creationId xmlns:a16="http://schemas.microsoft.com/office/drawing/2014/main" id="{ADDE83F9-6377-C845-C19C-69FE60AFD096}"/>
              </a:ext>
            </a:extLst>
          </p:cNvPr>
          <p:cNvSpPr txBox="1">
            <a:spLocks/>
          </p:cNvSpPr>
          <p:nvPr/>
        </p:nvSpPr>
        <p:spPr>
          <a:xfrm>
            <a:off x="-1" y="0"/>
            <a:ext cx="4572001" cy="4867274"/>
          </a:xfrm>
          <a:prstGeom prst="rect">
            <a:avLst/>
          </a:prstGeom>
          <a:noFill/>
        </p:spPr>
        <p:txBody>
          <a:bodyPr wrap="square" lIns="251999" tIns="0" rIns="360000" bIns="36000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1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rPr>
              <a:t>Stöd och support från föräldrar kring livet online</a:t>
            </a:r>
          </a:p>
        </p:txBody>
      </p:sp>
    </p:spTree>
    <p:extLst>
      <p:ext uri="{BB962C8B-B14F-4D97-AF65-F5344CB8AC3E}">
        <p14:creationId xmlns:p14="http://schemas.microsoft.com/office/powerpoint/2010/main" val="1175014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15DA3-DC57-4736-9266-DCA7E8B8254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659592-06EC-8A4C-4DDC-2615B1B3EFBA}"/>
              </a:ext>
            </a:extLst>
          </p:cNvPr>
          <p:cNvSpPr/>
          <p:nvPr/>
        </p:nvSpPr>
        <p:spPr>
          <a:xfrm>
            <a:off x="0" y="1192"/>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mj-lt"/>
              <a:ea typeface="+mn-ea"/>
              <a:cs typeface="+mn-cs"/>
            </a:endParaRPr>
          </a:p>
        </p:txBody>
      </p:sp>
      <p:sp>
        <p:nvSpPr>
          <p:cNvPr id="47" name="Rectangle 39">
            <a:extLst>
              <a:ext uri="{FF2B5EF4-FFF2-40B4-BE49-F238E27FC236}">
                <a16:creationId xmlns:a16="http://schemas.microsoft.com/office/drawing/2014/main" id="{41FBD6D3-36C9-1612-CD40-E5DEFC15F852}"/>
              </a:ext>
            </a:extLst>
          </p:cNvPr>
          <p:cNvSpPr/>
          <p:nvPr/>
        </p:nvSpPr>
        <p:spPr>
          <a:xfrm>
            <a:off x="217604" y="1004571"/>
            <a:ext cx="8631427" cy="19925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numCol="2" rtlCol="0" anchor="t" anchorCtr="0"/>
          <a:lstStyle/>
          <a:p>
            <a:r>
              <a:rPr lang="sv-SE" sz="1000" b="1" dirty="0">
                <a:solidFill>
                  <a:schemeClr val="tx2"/>
                </a:solidFill>
              </a:rPr>
              <a:t>Stöd barnen vill ha från föräldrarna</a:t>
            </a:r>
            <a:endParaRPr lang="sv-SE" sz="1000" dirty="0">
              <a:solidFill>
                <a:schemeClr val="tx2"/>
              </a:solidFill>
            </a:endParaRPr>
          </a:p>
          <a:p>
            <a:r>
              <a:rPr lang="sv-SE" sz="1000" dirty="0">
                <a:solidFill>
                  <a:schemeClr val="tx2"/>
                </a:solidFill>
              </a:rPr>
              <a:t>De allra flesta barnen uppger att  deras föräldrar har pratat med dem om </a:t>
            </a:r>
            <a:br>
              <a:rPr lang="sv-SE" sz="1000" dirty="0">
                <a:solidFill>
                  <a:schemeClr val="tx2"/>
                </a:solidFill>
              </a:rPr>
            </a:br>
            <a:r>
              <a:rPr lang="sv-SE" sz="1000" dirty="0">
                <a:solidFill>
                  <a:schemeClr val="tx2"/>
                </a:solidFill>
              </a:rPr>
              <a:t>sociala medier och vad de bör tänka på, till exempel att inte prata med vem </a:t>
            </a:r>
            <a:br>
              <a:rPr lang="sv-SE" sz="1000" dirty="0">
                <a:solidFill>
                  <a:schemeClr val="tx2"/>
                </a:solidFill>
              </a:rPr>
            </a:br>
            <a:r>
              <a:rPr lang="sv-SE" sz="1000" dirty="0">
                <a:solidFill>
                  <a:schemeClr val="tx2"/>
                </a:solidFill>
              </a:rPr>
              <a:t>som helst och inte ladda ner vad som helst.</a:t>
            </a:r>
          </a:p>
          <a:p>
            <a:endParaRPr lang="sv-SE" sz="1000" dirty="0">
              <a:solidFill>
                <a:schemeClr val="tx2"/>
              </a:solidFill>
            </a:endParaRPr>
          </a:p>
          <a:p>
            <a:r>
              <a:rPr lang="sv-SE" sz="1000" b="1" dirty="0">
                <a:solidFill>
                  <a:schemeClr val="tx2"/>
                </a:solidFill>
              </a:rPr>
              <a:t>Vad vuxna borde oroa sig för</a:t>
            </a:r>
            <a:endParaRPr lang="sv-SE" sz="1000" dirty="0">
              <a:solidFill>
                <a:schemeClr val="tx2"/>
              </a:solidFill>
            </a:endParaRPr>
          </a:p>
          <a:p>
            <a:r>
              <a:rPr lang="sv-SE" sz="1000" dirty="0">
                <a:solidFill>
                  <a:schemeClr val="tx2"/>
                </a:solidFill>
              </a:rPr>
              <a:t>Barnen tycker att vuxna ska oroa sig för vilka plattformar de är på och vilka barnen följer och pratar med online, där finns konstiga människor och ”gamla gubbar”. De tycker också att vuxna ska ha koll på vad barnen lägger ut, det händer att kompisar uppmuntrar barnen till att göra dumma saker.</a:t>
            </a:r>
          </a:p>
          <a:p>
            <a:r>
              <a:rPr lang="sv-SE" sz="1000" dirty="0">
                <a:solidFill>
                  <a:schemeClr val="tx2"/>
                </a:solidFill>
              </a:rPr>
              <a:t>Några menar att vuxna ibland oroar sig för fel saker, t.ex. att alla nätvänner </a:t>
            </a:r>
            <a:br>
              <a:rPr lang="sv-SE" sz="1000" dirty="0">
                <a:solidFill>
                  <a:schemeClr val="tx2"/>
                </a:solidFill>
              </a:rPr>
            </a:br>
            <a:r>
              <a:rPr lang="sv-SE" sz="1000" dirty="0">
                <a:solidFill>
                  <a:schemeClr val="tx2"/>
                </a:solidFill>
              </a:rPr>
              <a:t>är farliga, när en del faktiskt är snälla.</a:t>
            </a:r>
          </a:p>
          <a:p>
            <a:r>
              <a:rPr lang="sv-SE" sz="1000" b="1" dirty="0">
                <a:solidFill>
                  <a:schemeClr val="tx2"/>
                </a:solidFill>
              </a:rPr>
              <a:t>Hur de vill att vuxna pratar med dem om nätet</a:t>
            </a:r>
            <a:endParaRPr lang="sv-SE" sz="1000" dirty="0">
              <a:solidFill>
                <a:schemeClr val="tx2"/>
              </a:solidFill>
            </a:endParaRPr>
          </a:p>
          <a:p>
            <a:pPr lvl="0"/>
            <a:r>
              <a:rPr lang="sv-SE" sz="1000" dirty="0">
                <a:solidFill>
                  <a:schemeClr val="tx2"/>
                </a:solidFill>
              </a:rPr>
              <a:t>Barnen vill att föräldrarna ska prata lugnt med dem och ställa frågor. Föräldrarna ska inte höja rösten och skälla på dem, inte vara arga och mena att barnen gör fel. Föräldrarna ska också inse att barnen faktiskt lyssnar på dem.</a:t>
            </a:r>
          </a:p>
          <a:p>
            <a:pPr lvl="0"/>
            <a:endParaRPr lang="sv-SE" sz="1000" dirty="0">
              <a:solidFill>
                <a:schemeClr val="tx2"/>
              </a:solidFill>
            </a:endParaRPr>
          </a:p>
          <a:p>
            <a:pPr lvl="0"/>
            <a:r>
              <a:rPr lang="sv-SE" sz="1000" dirty="0">
                <a:solidFill>
                  <a:schemeClr val="tx2"/>
                </a:solidFill>
              </a:rPr>
              <a:t>Barnen kan </a:t>
            </a:r>
            <a:r>
              <a:rPr lang="sv-SE" sz="1000">
                <a:solidFill>
                  <a:schemeClr val="tx2"/>
                </a:solidFill>
              </a:rPr>
              <a:t>bli stressade </a:t>
            </a:r>
            <a:r>
              <a:rPr lang="sv-SE" sz="1000" dirty="0">
                <a:solidFill>
                  <a:schemeClr val="tx2"/>
                </a:solidFill>
              </a:rPr>
              <a:t>av att föräldrarna är arga, vilket leder till bråk. De har också svårt att ta till sig det föräldrar säger i vissa situationer, till exempel när barnen kommer hem från skolan, är trötta eller är på väg att lägga sig. </a:t>
            </a:r>
          </a:p>
        </p:txBody>
      </p:sp>
      <p:sp>
        <p:nvSpPr>
          <p:cNvPr id="3" name="shpTitle">
            <a:extLst>
              <a:ext uri="{FF2B5EF4-FFF2-40B4-BE49-F238E27FC236}">
                <a16:creationId xmlns:a16="http://schemas.microsoft.com/office/drawing/2014/main" id="{1BB5E353-6619-5AD1-0A77-C4FE7C7422FC}"/>
              </a:ext>
            </a:extLst>
          </p:cNvPr>
          <p:cNvSpPr txBox="1">
            <a:spLocks/>
          </p:cNvSpPr>
          <p:nvPr/>
        </p:nvSpPr>
        <p:spPr>
          <a:xfrm>
            <a:off x="1043" y="0"/>
            <a:ext cx="9142957" cy="912916"/>
          </a:xfrm>
          <a:prstGeom prst="rect">
            <a:avLst/>
          </a:prstGeom>
          <a:noFill/>
        </p:spPr>
        <p:txBody>
          <a:bodyPr wrap="square" lIns="251999" tIns="432000" rIns="251999"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defTabSz="342892">
              <a:lnSpc>
                <a:spcPct val="110000"/>
              </a:lnSpc>
              <a:tabLst>
                <a:tab pos="133347" algn="l"/>
              </a:tabLst>
              <a:defRPr/>
            </a:pPr>
            <a:r>
              <a:rPr lang="sv-SE" sz="2800" dirty="0">
                <a:solidFill>
                  <a:srgbClr val="FFFFFF"/>
                </a:solidFill>
                <a:highlight>
                  <a:srgbClr val="414A4F"/>
                </a:highlight>
                <a:latin typeface="+mj-lt"/>
                <a:ea typeface="Calibri" charset="0"/>
                <a:cs typeface="Calibri" charset="0"/>
              </a:rPr>
              <a:t>Stöd och support från föräldrar kring livet online</a:t>
            </a:r>
            <a:endParaRPr lang="sv-SE" sz="2800" dirty="0">
              <a:solidFill>
                <a:srgbClr val="FFFFFF"/>
              </a:solidFill>
              <a:highlight>
                <a:srgbClr val="414A4F"/>
              </a:highlight>
              <a:latin typeface="+mj-lt"/>
              <a:cs typeface="Calibri" charset="0"/>
            </a:endParaRPr>
          </a:p>
        </p:txBody>
      </p:sp>
      <p:sp>
        <p:nvSpPr>
          <p:cNvPr id="2" name="Pratbubbla: oval 1">
            <a:extLst>
              <a:ext uri="{FF2B5EF4-FFF2-40B4-BE49-F238E27FC236}">
                <a16:creationId xmlns:a16="http://schemas.microsoft.com/office/drawing/2014/main" id="{1C0EE13C-3CA0-A652-0FC4-EA4BAE724928}"/>
              </a:ext>
            </a:extLst>
          </p:cNvPr>
          <p:cNvSpPr/>
          <p:nvPr/>
        </p:nvSpPr>
        <p:spPr>
          <a:xfrm>
            <a:off x="2327170" y="3657600"/>
            <a:ext cx="1912992" cy="1091381"/>
          </a:xfrm>
          <a:prstGeom prst="wedgeEllipseCallout">
            <a:avLst>
              <a:gd name="adj1" fmla="val 44785"/>
              <a:gd name="adj2" fmla="val -68333"/>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bg1"/>
                </a:solidFill>
              </a:rPr>
              <a:t>“lite privatliv borde man ju få men typ om vilka man pratar/ chattar med och vad som händer”</a:t>
            </a:r>
          </a:p>
        </p:txBody>
      </p:sp>
      <p:sp>
        <p:nvSpPr>
          <p:cNvPr id="5" name="Pratbubbla: oval 4">
            <a:extLst>
              <a:ext uri="{FF2B5EF4-FFF2-40B4-BE49-F238E27FC236}">
                <a16:creationId xmlns:a16="http://schemas.microsoft.com/office/drawing/2014/main" id="{0E17595F-30E3-5D71-3A15-ABB1ECF86089}"/>
              </a:ext>
            </a:extLst>
          </p:cNvPr>
          <p:cNvSpPr/>
          <p:nvPr/>
        </p:nvSpPr>
        <p:spPr>
          <a:xfrm>
            <a:off x="4534584" y="3081703"/>
            <a:ext cx="2139605" cy="1328063"/>
          </a:xfrm>
          <a:prstGeom prst="wedgeEllipseCallout">
            <a:avLst>
              <a:gd name="adj1" fmla="val -35895"/>
              <a:gd name="adj2" fmla="val 65108"/>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bg1"/>
                </a:solidFill>
                <a:latin typeface="+mj-lt"/>
              </a:rPr>
              <a:t>“JA att dom vågar lita på oss att vi vill känna oss fria men också att vi fortfarande vill att dom ska hjälpa oss och skydda oss.”</a:t>
            </a:r>
          </a:p>
        </p:txBody>
      </p:sp>
      <p:sp>
        <p:nvSpPr>
          <p:cNvPr id="6" name="Pratbubbla: oval 5">
            <a:extLst>
              <a:ext uri="{FF2B5EF4-FFF2-40B4-BE49-F238E27FC236}">
                <a16:creationId xmlns:a16="http://schemas.microsoft.com/office/drawing/2014/main" id="{C520E514-8300-0D17-00EA-EDA0D995EDB6}"/>
              </a:ext>
            </a:extLst>
          </p:cNvPr>
          <p:cNvSpPr/>
          <p:nvPr/>
        </p:nvSpPr>
        <p:spPr>
          <a:xfrm>
            <a:off x="263802" y="3831270"/>
            <a:ext cx="1179983" cy="858509"/>
          </a:xfrm>
          <a:prstGeom prst="wedgeEllipseCallout">
            <a:avLst>
              <a:gd name="adj1" fmla="val -30950"/>
              <a:gd name="adj2" fmla="val -86669"/>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sv-SE" sz="1050" i="1" dirty="0">
                <a:solidFill>
                  <a:schemeClr val="bg1"/>
                </a:solidFill>
              </a:rPr>
              <a:t>“prata i normal ton och höj inte rösten!!”</a:t>
            </a:r>
          </a:p>
        </p:txBody>
      </p:sp>
      <p:sp>
        <p:nvSpPr>
          <p:cNvPr id="7" name="Pratbubbla: oval 6">
            <a:extLst>
              <a:ext uri="{FF2B5EF4-FFF2-40B4-BE49-F238E27FC236}">
                <a16:creationId xmlns:a16="http://schemas.microsoft.com/office/drawing/2014/main" id="{963DD5C2-A61C-792F-9CB1-B8F39089FA12}"/>
              </a:ext>
            </a:extLst>
          </p:cNvPr>
          <p:cNvSpPr/>
          <p:nvPr/>
        </p:nvSpPr>
        <p:spPr>
          <a:xfrm>
            <a:off x="1224408" y="3095803"/>
            <a:ext cx="1109241" cy="812164"/>
          </a:xfrm>
          <a:prstGeom prst="wedgeEllipseCallout">
            <a:avLst>
              <a:gd name="adj1" fmla="val 51259"/>
              <a:gd name="adj2" fmla="val 44753"/>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bg1"/>
                </a:solidFill>
              </a:rPr>
              <a:t>“att dom vågar lita på oss”</a:t>
            </a:r>
          </a:p>
        </p:txBody>
      </p:sp>
      <p:sp>
        <p:nvSpPr>
          <p:cNvPr id="8" name="Pratbubbla: oval 7">
            <a:extLst>
              <a:ext uri="{FF2B5EF4-FFF2-40B4-BE49-F238E27FC236}">
                <a16:creationId xmlns:a16="http://schemas.microsoft.com/office/drawing/2014/main" id="{86829A41-ADA0-726D-D9E0-1BE43A0709F4}"/>
              </a:ext>
            </a:extLst>
          </p:cNvPr>
          <p:cNvSpPr/>
          <p:nvPr/>
        </p:nvSpPr>
        <p:spPr>
          <a:xfrm>
            <a:off x="6797079" y="2470631"/>
            <a:ext cx="1984918" cy="1272255"/>
          </a:xfrm>
          <a:prstGeom prst="wedgeEllipseCallout">
            <a:avLst>
              <a:gd name="adj1" fmla="val -63772"/>
              <a:gd name="adj2" fmla="val -30208"/>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bg1"/>
                </a:solidFill>
              </a:rPr>
              <a:t>“ja, liksom vilka folk som spelar exempel </a:t>
            </a:r>
            <a:r>
              <a:rPr lang="sv-SE" sz="1050" i="1" dirty="0" err="1">
                <a:solidFill>
                  <a:schemeClr val="bg1"/>
                </a:solidFill>
              </a:rPr>
              <a:t>roblox</a:t>
            </a:r>
            <a:r>
              <a:rPr lang="sv-SE" sz="1050" i="1" dirty="0">
                <a:solidFill>
                  <a:schemeClr val="bg1"/>
                </a:solidFill>
              </a:rPr>
              <a:t> kan vara gamla gubbar som vill spela med barn de måste föräldrar </a:t>
            </a:r>
            <a:r>
              <a:rPr lang="sv-SE" sz="1050" i="1" dirty="0" err="1">
                <a:solidFill>
                  <a:schemeClr val="bg1"/>
                </a:solidFill>
              </a:rPr>
              <a:t>ora</a:t>
            </a:r>
            <a:r>
              <a:rPr lang="sv-SE" sz="1050" i="1" dirty="0">
                <a:solidFill>
                  <a:schemeClr val="bg1"/>
                </a:solidFill>
              </a:rPr>
              <a:t> sig för”</a:t>
            </a:r>
          </a:p>
        </p:txBody>
      </p:sp>
      <p:sp>
        <p:nvSpPr>
          <p:cNvPr id="9" name="Pratbubbla: oval 8">
            <a:extLst>
              <a:ext uri="{FF2B5EF4-FFF2-40B4-BE49-F238E27FC236}">
                <a16:creationId xmlns:a16="http://schemas.microsoft.com/office/drawing/2014/main" id="{76FE9F2C-65DA-0C0C-3294-E857EC791FBB}"/>
              </a:ext>
            </a:extLst>
          </p:cNvPr>
          <p:cNvSpPr/>
          <p:nvPr/>
        </p:nvSpPr>
        <p:spPr>
          <a:xfrm>
            <a:off x="6902122" y="3903784"/>
            <a:ext cx="1879875" cy="730044"/>
          </a:xfrm>
          <a:prstGeom prst="wedgeEllipseCallout">
            <a:avLst>
              <a:gd name="adj1" fmla="val -54563"/>
              <a:gd name="adj2" fmla="val 39441"/>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1050" i="1" dirty="0">
                <a:solidFill>
                  <a:schemeClr val="bg1"/>
                </a:solidFill>
              </a:rPr>
              <a:t>“ja, det vill vara bra föräldrar att jag kan prata med de”</a:t>
            </a:r>
          </a:p>
        </p:txBody>
      </p:sp>
      <p:sp>
        <p:nvSpPr>
          <p:cNvPr id="10" name="Rektangel 9">
            <a:extLst>
              <a:ext uri="{FF2B5EF4-FFF2-40B4-BE49-F238E27FC236}">
                <a16:creationId xmlns:a16="http://schemas.microsoft.com/office/drawing/2014/main" id="{E9A39638-138C-A57C-9FA7-FA640C3F0878}"/>
              </a:ext>
            </a:extLst>
          </p:cNvPr>
          <p:cNvSpPr/>
          <p:nvPr/>
        </p:nvSpPr>
        <p:spPr>
          <a:xfrm>
            <a:off x="7956644"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10 – 13 åringar </a:t>
            </a:r>
          </a:p>
        </p:txBody>
      </p:sp>
    </p:spTree>
    <p:extLst>
      <p:ext uri="{BB962C8B-B14F-4D97-AF65-F5344CB8AC3E}">
        <p14:creationId xmlns:p14="http://schemas.microsoft.com/office/powerpoint/2010/main" val="157698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BB2E0-B4AA-0743-908A-4747EC68BCBC}"/>
            </a:ext>
          </a:extLst>
        </p:cNvPr>
        <p:cNvGrpSpPr/>
        <p:nvPr/>
      </p:nvGrpSpPr>
      <p:grpSpPr>
        <a:xfrm>
          <a:off x="0" y="0"/>
          <a:ext cx="0" cy="0"/>
          <a:chOff x="0" y="0"/>
          <a:chExt cx="0" cy="0"/>
        </a:xfrm>
      </p:grpSpPr>
      <p:pic>
        <p:nvPicPr>
          <p:cNvPr id="5122" name="Picture 2" descr="Father and son reading and writing at table">
            <a:extLst>
              <a:ext uri="{FF2B5EF4-FFF2-40B4-BE49-F238E27FC236}">
                <a16:creationId xmlns:a16="http://schemas.microsoft.com/office/drawing/2014/main" id="{53A7A9CF-5514-D36C-5EEC-3659333026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54" t="11813" r="11109" b="59857"/>
          <a:stretch>
            <a:fillRect/>
          </a:stretch>
        </p:blipFill>
        <p:spPr bwMode="auto">
          <a:xfrm>
            <a:off x="-5" y="-4449"/>
            <a:ext cx="6941235" cy="145713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7">
            <a:extLst>
              <a:ext uri="{FF2B5EF4-FFF2-40B4-BE49-F238E27FC236}">
                <a16:creationId xmlns:a16="http://schemas.microsoft.com/office/drawing/2014/main" id="{273F38BA-597A-A440-4304-B6336B8DF8E8}"/>
              </a:ext>
            </a:extLst>
          </p:cNvPr>
          <p:cNvSpPr/>
          <p:nvPr/>
        </p:nvSpPr>
        <p:spPr>
          <a:xfrm>
            <a:off x="0" y="1"/>
            <a:ext cx="6941234" cy="1452690"/>
          </a:xfrm>
          <a:prstGeom prst="rect">
            <a:avLst/>
          </a:prstGeom>
          <a:solidFill>
            <a:schemeClr val="accent6">
              <a:alpha val="26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257175">
              <a:defRPr/>
            </a:pPr>
            <a:endParaRPr lang="sv-SE" sz="1013">
              <a:solidFill>
                <a:prstClr val="white"/>
              </a:solidFill>
              <a:latin typeface="Calibri"/>
            </a:endParaRPr>
          </a:p>
        </p:txBody>
      </p:sp>
      <p:sp>
        <p:nvSpPr>
          <p:cNvPr id="3" name="Rektangel 2">
            <a:extLst>
              <a:ext uri="{FF2B5EF4-FFF2-40B4-BE49-F238E27FC236}">
                <a16:creationId xmlns:a16="http://schemas.microsoft.com/office/drawing/2014/main" id="{101E9D45-818E-2D79-1E86-C8D482872ACB}"/>
              </a:ext>
            </a:extLst>
          </p:cNvPr>
          <p:cNvSpPr/>
          <p:nvPr/>
        </p:nvSpPr>
        <p:spPr>
          <a:xfrm flipH="1">
            <a:off x="-2" y="1452716"/>
            <a:ext cx="6941236" cy="3414534"/>
          </a:xfrm>
          <a:prstGeom prst="rect">
            <a:avLst/>
          </a:prstGeom>
          <a:solidFill>
            <a:srgbClr val="E4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accent6"/>
              </a:solidFill>
            </a:endParaRPr>
          </a:p>
        </p:txBody>
      </p:sp>
      <p:sp>
        <p:nvSpPr>
          <p:cNvPr id="12" name="Platshållare för text 13">
            <a:extLst>
              <a:ext uri="{FF2B5EF4-FFF2-40B4-BE49-F238E27FC236}">
                <a16:creationId xmlns:a16="http://schemas.microsoft.com/office/drawing/2014/main" id="{1BC59477-A3A5-648D-B31B-8D45ACA749A6}"/>
              </a:ext>
            </a:extLst>
          </p:cNvPr>
          <p:cNvSpPr txBox="1">
            <a:spLocks/>
          </p:cNvSpPr>
          <p:nvPr/>
        </p:nvSpPr>
        <p:spPr>
          <a:xfrm>
            <a:off x="36872" y="1474837"/>
            <a:ext cx="6867495" cy="3311293"/>
          </a:xfrm>
          <a:prstGeom prst="rect">
            <a:avLst/>
          </a:prstGeom>
        </p:spPr>
        <p:txBody>
          <a:bodyPr lIns="216000" tIns="180000" rIns="180000" bIns="0" anchor="t" anchorCtr="0"/>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000" b="1" dirty="0">
                <a:latin typeface="+mj-lt"/>
              </a:rPr>
              <a:t>Vad vuxna borde oroa sig för</a:t>
            </a:r>
            <a:br>
              <a:rPr lang="sv-SE" sz="1000" dirty="0">
                <a:latin typeface="+mj-lt"/>
              </a:rPr>
            </a:br>
            <a:r>
              <a:rPr lang="sv-SE" sz="1000" dirty="0">
                <a:latin typeface="+mj-lt"/>
              </a:rPr>
              <a:t>Ungdomarna trycker på vikten av att vuxna borde börja förklara och prata om nätet med sina barn i tidig ålder, t ex hur man ska bete sig och vad man ska akta sig för. Ungdomarna nämner att de framför allt bör de vara uppmärksamma på:</a:t>
            </a:r>
          </a:p>
          <a:p>
            <a:pPr lvl="0"/>
            <a:r>
              <a:rPr lang="sv-SE" sz="1000" dirty="0">
                <a:latin typeface="+mj-lt"/>
              </a:rPr>
              <a:t>Vilka barnen chattar med och om barnen har kontakt med främlingar online, det är lätt för ”</a:t>
            </a:r>
            <a:r>
              <a:rPr lang="sv-SE" sz="1000" dirty="0" err="1">
                <a:latin typeface="+mj-lt"/>
              </a:rPr>
              <a:t>peddos</a:t>
            </a:r>
            <a:r>
              <a:rPr lang="sv-SE" sz="1000" dirty="0">
                <a:latin typeface="+mj-lt"/>
              </a:rPr>
              <a:t>” att gömma sig i spel och </a:t>
            </a:r>
            <a:r>
              <a:rPr lang="sv-SE" sz="1000" dirty="0" err="1">
                <a:latin typeface="+mj-lt"/>
              </a:rPr>
              <a:t>appar</a:t>
            </a:r>
            <a:r>
              <a:rPr lang="sv-SE" sz="1000" dirty="0">
                <a:latin typeface="+mj-lt"/>
              </a:rPr>
              <a:t>. Hur barnen beter sig mot andra och uppfostra dem till att inte mobba andra eller skriva hatiska meddelanden online.</a:t>
            </a:r>
          </a:p>
          <a:p>
            <a:pPr marL="0" lvl="0" indent="0">
              <a:buNone/>
            </a:pPr>
            <a:r>
              <a:rPr lang="sv-SE" sz="1000" dirty="0">
                <a:latin typeface="+mj-lt"/>
              </a:rPr>
              <a:t>Samtidigt tycker många att vuxna överdriver vissa risker, t.ex. </a:t>
            </a:r>
            <a:r>
              <a:rPr lang="sv-SE" sz="1000" dirty="0" err="1">
                <a:latin typeface="+mj-lt"/>
              </a:rPr>
              <a:t>Snapkartan</a:t>
            </a:r>
            <a:r>
              <a:rPr lang="sv-SE" sz="1000" dirty="0">
                <a:latin typeface="+mj-lt"/>
              </a:rPr>
              <a:t>, och menar att företeelser som är normala för ungdomar kan vara konstiga för vuxna. </a:t>
            </a:r>
          </a:p>
          <a:p>
            <a:pPr marL="0" indent="0">
              <a:buNone/>
            </a:pPr>
            <a:endParaRPr lang="sv-SE" sz="1000" b="1" dirty="0">
              <a:latin typeface="+mj-lt"/>
            </a:endParaRPr>
          </a:p>
          <a:p>
            <a:pPr marL="0" indent="0">
              <a:buNone/>
            </a:pPr>
            <a:r>
              <a:rPr lang="sv-SE" sz="1000" b="1" dirty="0">
                <a:latin typeface="+mj-lt"/>
              </a:rPr>
              <a:t>Stöd ungdomar vill ha</a:t>
            </a:r>
            <a:endParaRPr lang="sv-SE" sz="1000" dirty="0">
              <a:latin typeface="+mj-lt"/>
            </a:endParaRPr>
          </a:p>
          <a:p>
            <a:pPr marL="0" lvl="0" indent="0">
              <a:buNone/>
            </a:pPr>
            <a:r>
              <a:rPr lang="sv-SE" sz="1000" dirty="0">
                <a:solidFill>
                  <a:schemeClr val="tx2"/>
                </a:solidFill>
                <a:latin typeface="+mj-lt"/>
              </a:rPr>
              <a:t>Ungdomarna vill att föräldrarna ska ha lagom kontroll, utan att övervaka dem hela tiden.</a:t>
            </a:r>
          </a:p>
          <a:p>
            <a:pPr marL="0" lvl="0" indent="0">
              <a:buNone/>
            </a:pPr>
            <a:r>
              <a:rPr lang="sv-SE" sz="1000" dirty="0">
                <a:solidFill>
                  <a:schemeClr val="tx2"/>
                </a:solidFill>
                <a:latin typeface="+mj-lt"/>
              </a:rPr>
              <a:t>Många ungdomar tycker att det känns stelt, pinsamt och irriterande när föräldrarna försöker prata om livet online. Det märks att de vuxna inte förstår vad de pratar om och att de ibland tror att allt är farligt på nätet. De nämner att om de vuxna satte sig in i livet online och lärde sig mer hade det varit lättare att prata om problem och beteenden i sociala medier. Några menar också att skolan och föräldrar ska samarbeta med informationen så att barnen får höra det från flera håll och på flera sätt.</a:t>
            </a:r>
          </a:p>
          <a:p>
            <a:pPr marL="0" lvl="0" indent="0">
              <a:buNone/>
            </a:pPr>
            <a:endParaRPr lang="sv-SE" sz="1000" dirty="0">
              <a:solidFill>
                <a:schemeClr val="tx2"/>
              </a:solidFill>
              <a:latin typeface="+mj-lt"/>
            </a:endParaRPr>
          </a:p>
          <a:p>
            <a:pPr marL="0" lvl="0" indent="0">
              <a:buNone/>
            </a:pPr>
            <a:r>
              <a:rPr lang="sv-SE" sz="1000" dirty="0">
                <a:solidFill>
                  <a:schemeClr val="tx2"/>
                </a:solidFill>
                <a:latin typeface="+mj-lt"/>
              </a:rPr>
              <a:t>Det är viktigt att vuxna informerar om faror online men utan att inge rädsla hos barnen. Ungdomarna betonar att de vuxna inte ska vara dömande eller moraliserande. När de skäller leder det bara till bråk, vilket inte är konstruktivt.</a:t>
            </a:r>
          </a:p>
        </p:txBody>
      </p:sp>
      <p:sp>
        <p:nvSpPr>
          <p:cNvPr id="2" name="shpTitle">
            <a:extLst>
              <a:ext uri="{FF2B5EF4-FFF2-40B4-BE49-F238E27FC236}">
                <a16:creationId xmlns:a16="http://schemas.microsoft.com/office/drawing/2014/main" id="{49BB5A5A-718C-F5E0-734E-D886C1B86CDD}"/>
              </a:ext>
            </a:extLst>
          </p:cNvPr>
          <p:cNvSpPr txBox="1">
            <a:spLocks/>
          </p:cNvSpPr>
          <p:nvPr/>
        </p:nvSpPr>
        <p:spPr>
          <a:xfrm>
            <a:off x="0" y="-4449"/>
            <a:ext cx="4734232" cy="1397287"/>
          </a:xfrm>
          <a:prstGeom prst="rect">
            <a:avLst/>
          </a:prstGeom>
          <a:noFill/>
        </p:spPr>
        <p:txBody>
          <a:bodyPr wrap="square" lIns="251999" tIns="432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lvl="0">
              <a:lnSpc>
                <a:spcPct val="110000"/>
              </a:lnSpc>
              <a:tabLst/>
              <a:defRPr/>
            </a:pPr>
            <a:r>
              <a:rPr lang="sv-SE" sz="2800" dirty="0">
                <a:solidFill>
                  <a:srgbClr val="FFFFFF"/>
                </a:solidFill>
                <a:highlight>
                  <a:srgbClr val="414A4F"/>
                </a:highlight>
                <a:latin typeface="Calibri" panose="020F0502020204030204" pitchFamily="34" charset="0"/>
                <a:cs typeface="Calibri" panose="020F0502020204030204" pitchFamily="34" charset="0"/>
              </a:rPr>
              <a:t>Stöd och support från föräldrar kring livet online</a:t>
            </a:r>
          </a:p>
        </p:txBody>
      </p:sp>
      <p:sp>
        <p:nvSpPr>
          <p:cNvPr id="5" name="textruta 4">
            <a:extLst>
              <a:ext uri="{FF2B5EF4-FFF2-40B4-BE49-F238E27FC236}">
                <a16:creationId xmlns:a16="http://schemas.microsoft.com/office/drawing/2014/main" id="{2184B8E1-7FBC-1D08-DE49-146C17CEB097}"/>
              </a:ext>
            </a:extLst>
          </p:cNvPr>
          <p:cNvSpPr txBox="1"/>
          <p:nvPr/>
        </p:nvSpPr>
        <p:spPr>
          <a:xfrm>
            <a:off x="6941237" y="1"/>
            <a:ext cx="2202763" cy="4867248"/>
          </a:xfrm>
          <a:prstGeom prst="rect">
            <a:avLst/>
          </a:prstGeom>
          <a:solidFill>
            <a:schemeClr val="bg1"/>
          </a:solidFill>
        </p:spPr>
        <p:txBody>
          <a:bodyPr wrap="square" lIns="144000" tIns="0" rIns="216000" bIns="0" rtlCol="0" anchor="t" anchorCtr="0">
            <a:noAutofit/>
          </a:bodyPr>
          <a:lstStyle/>
          <a:p>
            <a:endParaRPr lang="sv-SE" sz="1000" i="1" dirty="0">
              <a:solidFill>
                <a:schemeClr val="tx2"/>
              </a:solidFill>
            </a:endParaRPr>
          </a:p>
          <a:p>
            <a:endParaRPr lang="sv-SE" sz="1000" i="1" dirty="0">
              <a:solidFill>
                <a:schemeClr val="tx2"/>
              </a:solidFill>
            </a:endParaRPr>
          </a:p>
          <a:p>
            <a:endParaRPr lang="sv-SE" sz="1000" i="1" dirty="0">
              <a:solidFill>
                <a:schemeClr val="tx2"/>
              </a:solidFill>
            </a:endParaRPr>
          </a:p>
          <a:p>
            <a:endParaRPr lang="sv-SE" sz="1000" i="1" dirty="0">
              <a:solidFill>
                <a:schemeClr val="tx2"/>
              </a:solidFill>
            </a:endParaRPr>
          </a:p>
          <a:p>
            <a:r>
              <a:rPr lang="sv-SE" sz="1000" i="1" dirty="0">
                <a:solidFill>
                  <a:schemeClr val="tx2"/>
                </a:solidFill>
              </a:rPr>
              <a:t>”just hur lätt det är för </a:t>
            </a:r>
            <a:r>
              <a:rPr lang="sv-SE" sz="1000" i="1" dirty="0" err="1">
                <a:solidFill>
                  <a:schemeClr val="tx2"/>
                </a:solidFill>
              </a:rPr>
              <a:t>peddos</a:t>
            </a:r>
            <a:r>
              <a:rPr lang="sv-SE" sz="1000" i="1" dirty="0">
                <a:solidFill>
                  <a:schemeClr val="tx2"/>
                </a:solidFill>
              </a:rPr>
              <a:t> att "gömma sig"/lura barn. </a:t>
            </a:r>
            <a:r>
              <a:rPr lang="sv-SE" sz="1000" i="1" dirty="0" err="1">
                <a:solidFill>
                  <a:schemeClr val="tx2"/>
                </a:solidFill>
              </a:rPr>
              <a:t>definivt</a:t>
            </a:r>
            <a:r>
              <a:rPr lang="sv-SE" sz="1000" i="1" dirty="0">
                <a:solidFill>
                  <a:schemeClr val="tx2"/>
                </a:solidFill>
              </a:rPr>
              <a:t> ha mer koll på om ungen pratar med främlingar online när ungen är liten”</a:t>
            </a:r>
          </a:p>
          <a:p>
            <a:endParaRPr lang="sv-SE" sz="1000" i="1" dirty="0">
              <a:solidFill>
                <a:schemeClr val="tx2"/>
              </a:solidFill>
            </a:endParaRPr>
          </a:p>
          <a:p>
            <a:r>
              <a:rPr lang="sv-SE" sz="1000" i="1" dirty="0">
                <a:solidFill>
                  <a:schemeClr val="tx2"/>
                </a:solidFill>
              </a:rPr>
              <a:t>”Kanske när barnen är yngre, vem de egentligen spelar och pratar med”</a:t>
            </a:r>
          </a:p>
          <a:p>
            <a:endParaRPr lang="sv-SE" sz="1000" i="1" dirty="0">
              <a:solidFill>
                <a:schemeClr val="tx2"/>
              </a:solidFill>
            </a:endParaRPr>
          </a:p>
          <a:p>
            <a:r>
              <a:rPr lang="sv-SE" sz="1000" i="1" dirty="0">
                <a:solidFill>
                  <a:schemeClr val="tx2"/>
                </a:solidFill>
              </a:rPr>
              <a:t>”Det finns väl saker som är normaliserat för oss men inte är för dem”</a:t>
            </a:r>
          </a:p>
          <a:p>
            <a:endParaRPr lang="sv-SE" sz="1000" i="1" dirty="0">
              <a:solidFill>
                <a:schemeClr val="tx2"/>
              </a:solidFill>
            </a:endParaRPr>
          </a:p>
          <a:p>
            <a:r>
              <a:rPr lang="sv-SE" sz="1000" i="1" dirty="0">
                <a:solidFill>
                  <a:schemeClr val="tx2"/>
                </a:solidFill>
              </a:rPr>
              <a:t>”Varna för att prata med okända människor på ett fint sätt utan att skälla”</a:t>
            </a:r>
          </a:p>
          <a:p>
            <a:endParaRPr lang="sv-SE" sz="1000" i="1" dirty="0">
              <a:solidFill>
                <a:schemeClr val="tx2"/>
              </a:solidFill>
            </a:endParaRPr>
          </a:p>
          <a:p>
            <a:r>
              <a:rPr lang="sv-SE" sz="1000" i="1" dirty="0">
                <a:solidFill>
                  <a:schemeClr val="tx2"/>
                </a:solidFill>
              </a:rPr>
              <a:t>”att dom inser att dom inte ska vara så dömande. jag kan inte ändra på hur allt funkar, bara se till att själv aldrig skriva nåt dumt”</a:t>
            </a:r>
          </a:p>
          <a:p>
            <a:endParaRPr lang="sv-SE" sz="1000" i="1" dirty="0">
              <a:solidFill>
                <a:schemeClr val="tx2"/>
              </a:solidFill>
            </a:endParaRPr>
          </a:p>
          <a:p>
            <a:r>
              <a:rPr lang="sv-SE" sz="1000" i="1" dirty="0">
                <a:solidFill>
                  <a:schemeClr val="tx2"/>
                </a:solidFill>
              </a:rPr>
              <a:t>”Problemet är nog att de inte är lika bekväma med det som vi är och därför är det ju svårare för dem.”</a:t>
            </a:r>
          </a:p>
        </p:txBody>
      </p:sp>
      <p:sp>
        <p:nvSpPr>
          <p:cNvPr id="4" name="Rektangel 3">
            <a:extLst>
              <a:ext uri="{FF2B5EF4-FFF2-40B4-BE49-F238E27FC236}">
                <a16:creationId xmlns:a16="http://schemas.microsoft.com/office/drawing/2014/main" id="{6E4CBB4E-54D0-003E-1E95-9342BAB4AF28}"/>
              </a:ext>
            </a:extLst>
          </p:cNvPr>
          <p:cNvSpPr/>
          <p:nvPr/>
        </p:nvSpPr>
        <p:spPr>
          <a:xfrm>
            <a:off x="7956644"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14 – 17 åringar </a:t>
            </a:r>
          </a:p>
        </p:txBody>
      </p:sp>
    </p:spTree>
    <p:extLst>
      <p:ext uri="{BB962C8B-B14F-4D97-AF65-F5344CB8AC3E}">
        <p14:creationId xmlns:p14="http://schemas.microsoft.com/office/powerpoint/2010/main" val="1904565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1E6E4-1702-AACA-8C5B-DE6F144397C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AD79DBB-050A-A08E-D4E4-9D2E544C0844}"/>
              </a:ext>
            </a:extLst>
          </p:cNvPr>
          <p:cNvSpPr/>
          <p:nvPr/>
        </p:nvSpPr>
        <p:spPr>
          <a:xfrm>
            <a:off x="0" y="0"/>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pic>
        <p:nvPicPr>
          <p:cNvPr id="4" name="Bildobjekt 3" descr="Far och son använder bärbar dator">
            <a:extLst>
              <a:ext uri="{FF2B5EF4-FFF2-40B4-BE49-F238E27FC236}">
                <a16:creationId xmlns:a16="http://schemas.microsoft.com/office/drawing/2014/main" id="{B0445339-6C5B-DA5D-3BF4-FCF69A36350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28998" y="0"/>
            <a:ext cx="5715001" cy="4867273"/>
          </a:xfrm>
          <a:prstGeom prst="rect">
            <a:avLst/>
          </a:prstGeom>
        </p:spPr>
      </p:pic>
      <p:sp>
        <p:nvSpPr>
          <p:cNvPr id="6" name="Rectangle 7">
            <a:extLst>
              <a:ext uri="{FF2B5EF4-FFF2-40B4-BE49-F238E27FC236}">
                <a16:creationId xmlns:a16="http://schemas.microsoft.com/office/drawing/2014/main" id="{03EA8E4B-B24B-B3CD-4E43-BD59F419CA91}"/>
              </a:ext>
            </a:extLst>
          </p:cNvPr>
          <p:cNvSpPr/>
          <p:nvPr/>
        </p:nvSpPr>
        <p:spPr>
          <a:xfrm>
            <a:off x="3428999" y="0"/>
            <a:ext cx="5715001" cy="486727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2" name="shpTitle">
            <a:extLst>
              <a:ext uri="{FF2B5EF4-FFF2-40B4-BE49-F238E27FC236}">
                <a16:creationId xmlns:a16="http://schemas.microsoft.com/office/drawing/2014/main" id="{491D79F5-73E6-CB02-9842-63FDFDAFE105}"/>
              </a:ext>
            </a:extLst>
          </p:cNvPr>
          <p:cNvSpPr txBox="1">
            <a:spLocks/>
          </p:cNvSpPr>
          <p:nvPr/>
        </p:nvSpPr>
        <p:spPr>
          <a:xfrm>
            <a:off x="-1" y="0"/>
            <a:ext cx="4572001" cy="4867274"/>
          </a:xfrm>
          <a:prstGeom prst="rect">
            <a:avLst/>
          </a:prstGeom>
          <a:noFill/>
        </p:spPr>
        <p:txBody>
          <a:bodyPr wrap="square" lIns="251999" tIns="0" rIns="360000" bIns="36000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1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rPr>
              <a:t>När något händer – vart vänder sig barnen?</a:t>
            </a:r>
          </a:p>
        </p:txBody>
      </p:sp>
    </p:spTree>
    <p:extLst>
      <p:ext uri="{BB962C8B-B14F-4D97-AF65-F5344CB8AC3E}">
        <p14:creationId xmlns:p14="http://schemas.microsoft.com/office/powerpoint/2010/main" val="1470129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4BA78-D2C9-C79F-F12A-D40D0F88D34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7B1ED28-7D63-EC5E-F879-04A8552DBAD1}"/>
              </a:ext>
            </a:extLst>
          </p:cNvPr>
          <p:cNvSpPr/>
          <p:nvPr/>
        </p:nvSpPr>
        <p:spPr>
          <a:xfrm>
            <a:off x="0" y="1192"/>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mj-lt"/>
              <a:ea typeface="+mn-ea"/>
              <a:cs typeface="+mn-cs"/>
            </a:endParaRPr>
          </a:p>
        </p:txBody>
      </p:sp>
      <p:sp>
        <p:nvSpPr>
          <p:cNvPr id="3" name="shpTitle">
            <a:extLst>
              <a:ext uri="{FF2B5EF4-FFF2-40B4-BE49-F238E27FC236}">
                <a16:creationId xmlns:a16="http://schemas.microsoft.com/office/drawing/2014/main" id="{71A5C60E-E670-CA29-FD77-E48703C8CBD8}"/>
              </a:ext>
            </a:extLst>
          </p:cNvPr>
          <p:cNvSpPr txBox="1">
            <a:spLocks/>
          </p:cNvSpPr>
          <p:nvPr/>
        </p:nvSpPr>
        <p:spPr>
          <a:xfrm>
            <a:off x="1043" y="0"/>
            <a:ext cx="9142957" cy="912916"/>
          </a:xfrm>
          <a:prstGeom prst="rect">
            <a:avLst/>
          </a:prstGeom>
          <a:noFill/>
        </p:spPr>
        <p:txBody>
          <a:bodyPr wrap="square" lIns="251999" tIns="432000" rIns="251999"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defTabSz="342892">
              <a:lnSpc>
                <a:spcPct val="110000"/>
              </a:lnSpc>
              <a:tabLst>
                <a:tab pos="133347" algn="l"/>
              </a:tabLst>
              <a:defRPr/>
            </a:pPr>
            <a:r>
              <a:rPr lang="sv-SE" sz="2800" dirty="0">
                <a:solidFill>
                  <a:srgbClr val="FFFFFF"/>
                </a:solidFill>
                <a:highlight>
                  <a:srgbClr val="414A4F"/>
                </a:highlight>
                <a:latin typeface="Calibri" panose="020F0502020204030204" pitchFamily="34" charset="0"/>
                <a:cs typeface="Calibri" panose="020F0502020204030204" pitchFamily="34" charset="0"/>
              </a:rPr>
              <a:t>När något händer – vart vänder sig barnen?</a:t>
            </a:r>
          </a:p>
        </p:txBody>
      </p:sp>
      <p:sp>
        <p:nvSpPr>
          <p:cNvPr id="5" name="Pratbubbla: oval 4">
            <a:extLst>
              <a:ext uri="{FF2B5EF4-FFF2-40B4-BE49-F238E27FC236}">
                <a16:creationId xmlns:a16="http://schemas.microsoft.com/office/drawing/2014/main" id="{6518BE2E-D8E2-A82C-F53A-7B7A956664AF}"/>
              </a:ext>
            </a:extLst>
          </p:cNvPr>
          <p:cNvSpPr/>
          <p:nvPr/>
        </p:nvSpPr>
        <p:spPr>
          <a:xfrm>
            <a:off x="4483509" y="1607568"/>
            <a:ext cx="4236408" cy="2890686"/>
          </a:xfrm>
          <a:prstGeom prst="wedgeEllipseCallout">
            <a:avLst>
              <a:gd name="adj1" fmla="val 44635"/>
              <a:gd name="adj2" fmla="val -681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defRPr sz="1200"/>
            </a:pPr>
            <a:r>
              <a:rPr lang="sv-SE" sz="1050" i="1" dirty="0">
                <a:solidFill>
                  <a:schemeClr val="bg1"/>
                </a:solidFill>
                <a:latin typeface="+mj-lt"/>
              </a:rPr>
              <a:t>“jag pratar nog med vänner först och sen går jag till mina föräldrar”</a:t>
            </a:r>
          </a:p>
          <a:p>
            <a:pPr algn="ctr">
              <a:defRPr sz="1200"/>
            </a:pPr>
            <a:endParaRPr lang="sv-SE" sz="1050" i="1" dirty="0">
              <a:solidFill>
                <a:schemeClr val="bg1"/>
              </a:solidFill>
              <a:latin typeface="+mj-lt"/>
            </a:endParaRPr>
          </a:p>
          <a:p>
            <a:pPr algn="ctr">
              <a:defRPr sz="1200"/>
            </a:pPr>
            <a:r>
              <a:rPr lang="sv-SE" sz="1050" i="1" dirty="0">
                <a:solidFill>
                  <a:schemeClr val="bg1"/>
                </a:solidFill>
              </a:rPr>
              <a:t>“prata med en skolkurator eller en </a:t>
            </a:r>
            <a:br>
              <a:rPr lang="sv-SE" sz="1050" i="1" dirty="0">
                <a:solidFill>
                  <a:schemeClr val="bg1"/>
                </a:solidFill>
              </a:rPr>
            </a:br>
            <a:r>
              <a:rPr lang="sv-SE" sz="1050" i="1" dirty="0">
                <a:solidFill>
                  <a:schemeClr val="bg1"/>
                </a:solidFill>
              </a:rPr>
              <a:t>vuxen eller en vän”</a:t>
            </a:r>
          </a:p>
          <a:p>
            <a:pPr algn="ctr">
              <a:defRPr sz="1200"/>
            </a:pPr>
            <a:endParaRPr lang="sv-SE" sz="1050" i="1" dirty="0">
              <a:solidFill>
                <a:schemeClr val="bg1"/>
              </a:solidFill>
            </a:endParaRPr>
          </a:p>
          <a:p>
            <a:pPr algn="ctr">
              <a:defRPr sz="1200"/>
            </a:pPr>
            <a:r>
              <a:rPr lang="sv-SE" sz="1050" i="1" dirty="0">
                <a:solidFill>
                  <a:schemeClr val="bg1"/>
                </a:solidFill>
              </a:rPr>
              <a:t>“att visa att de har </a:t>
            </a:r>
            <a:br>
              <a:rPr lang="sv-SE" sz="1050" i="1" dirty="0">
                <a:solidFill>
                  <a:schemeClr val="bg1"/>
                </a:solidFill>
              </a:rPr>
            </a:br>
            <a:r>
              <a:rPr lang="sv-SE" sz="1050" i="1" dirty="0">
                <a:solidFill>
                  <a:schemeClr val="bg1"/>
                </a:solidFill>
              </a:rPr>
              <a:t>ett öppet sinne och </a:t>
            </a:r>
            <a:br>
              <a:rPr lang="sv-SE" sz="1050" i="1" dirty="0">
                <a:solidFill>
                  <a:schemeClr val="bg1"/>
                </a:solidFill>
              </a:rPr>
            </a:br>
            <a:r>
              <a:rPr lang="sv-SE" sz="1050" i="1" dirty="0">
                <a:solidFill>
                  <a:schemeClr val="bg1"/>
                </a:solidFill>
              </a:rPr>
              <a:t>lyssna på vad jag säger”</a:t>
            </a:r>
            <a:br>
              <a:rPr lang="sv-SE" sz="1050" i="1" dirty="0">
                <a:solidFill>
                  <a:schemeClr val="bg1"/>
                </a:solidFill>
              </a:rPr>
            </a:br>
            <a:endParaRPr lang="sv-SE" sz="1050" i="1" dirty="0">
              <a:solidFill>
                <a:schemeClr val="bg1"/>
              </a:solidFill>
            </a:endParaRPr>
          </a:p>
          <a:p>
            <a:pPr algn="ctr">
              <a:defRPr sz="1200"/>
            </a:pPr>
            <a:r>
              <a:rPr lang="sv-SE" sz="1050" i="1" dirty="0">
                <a:solidFill>
                  <a:schemeClr val="bg1"/>
                </a:solidFill>
              </a:rPr>
              <a:t>“man kan fråga vänner, söka upp och ha typ "</a:t>
            </a:r>
            <a:r>
              <a:rPr lang="sv-SE" sz="1050" i="1" dirty="0" err="1">
                <a:solidFill>
                  <a:schemeClr val="bg1"/>
                </a:solidFill>
              </a:rPr>
              <a:t>safety</a:t>
            </a:r>
            <a:r>
              <a:rPr lang="sv-SE" sz="1050" i="1" dirty="0">
                <a:solidFill>
                  <a:schemeClr val="bg1"/>
                </a:solidFill>
              </a:rPr>
              <a:t>" skydd”</a:t>
            </a:r>
          </a:p>
          <a:p>
            <a:pPr algn="ctr">
              <a:defRPr sz="1200"/>
            </a:pPr>
            <a:endParaRPr lang="sv-SE" sz="1050" i="1" dirty="0">
              <a:solidFill>
                <a:schemeClr val="bg1"/>
              </a:solidFill>
            </a:endParaRPr>
          </a:p>
          <a:p>
            <a:pPr algn="ctr">
              <a:defRPr sz="1200"/>
            </a:pPr>
            <a:r>
              <a:rPr lang="sv-SE" sz="1050" i="1" dirty="0">
                <a:solidFill>
                  <a:schemeClr val="bg1"/>
                </a:solidFill>
              </a:rPr>
              <a:t>“att </a:t>
            </a:r>
            <a:r>
              <a:rPr lang="sv-SE" sz="1050" i="1" dirty="0" err="1">
                <a:solidFill>
                  <a:schemeClr val="bg1"/>
                </a:solidFill>
              </a:rPr>
              <a:t>integubbar</a:t>
            </a:r>
            <a:r>
              <a:rPr lang="sv-SE" sz="1050" i="1" dirty="0">
                <a:solidFill>
                  <a:schemeClr val="bg1"/>
                </a:solidFill>
              </a:rPr>
              <a:t> ska </a:t>
            </a:r>
            <a:br>
              <a:rPr lang="sv-SE" sz="1050" i="1" dirty="0">
                <a:solidFill>
                  <a:schemeClr val="bg1"/>
                </a:solidFill>
              </a:rPr>
            </a:br>
            <a:r>
              <a:rPr lang="sv-SE" sz="1050" i="1" dirty="0">
                <a:solidFill>
                  <a:schemeClr val="bg1"/>
                </a:solidFill>
              </a:rPr>
              <a:t>vara på </a:t>
            </a:r>
            <a:r>
              <a:rPr lang="sv-SE" sz="1050" i="1" dirty="0" err="1">
                <a:solidFill>
                  <a:schemeClr val="bg1"/>
                </a:solidFill>
              </a:rPr>
              <a:t>nättet</a:t>
            </a:r>
            <a:r>
              <a:rPr lang="sv-SE" sz="1050" i="1" dirty="0">
                <a:solidFill>
                  <a:schemeClr val="bg1"/>
                </a:solidFill>
              </a:rPr>
              <a:t>”</a:t>
            </a:r>
          </a:p>
          <a:p>
            <a:pPr algn="ctr">
              <a:defRPr sz="1200"/>
            </a:pPr>
            <a:endParaRPr lang="sv-SE" sz="1050" i="1" dirty="0">
              <a:solidFill>
                <a:schemeClr val="bg1"/>
              </a:solidFill>
            </a:endParaRPr>
          </a:p>
          <a:p>
            <a:pPr algn="ctr">
              <a:defRPr sz="1200"/>
            </a:pPr>
            <a:r>
              <a:rPr lang="sv-SE" sz="1050" i="1" dirty="0">
                <a:solidFill>
                  <a:schemeClr val="bg1"/>
                </a:solidFill>
              </a:rPr>
              <a:t>“inte bli arg på mig </a:t>
            </a:r>
            <a:br>
              <a:rPr lang="sv-SE" sz="1050" i="1" dirty="0">
                <a:solidFill>
                  <a:schemeClr val="bg1"/>
                </a:solidFill>
              </a:rPr>
            </a:br>
            <a:r>
              <a:rPr lang="sv-SE" sz="1050" i="1" dirty="0">
                <a:solidFill>
                  <a:schemeClr val="bg1"/>
                </a:solidFill>
              </a:rPr>
              <a:t>och lyssna på mig </a:t>
            </a:r>
            <a:br>
              <a:rPr lang="sv-SE" sz="1050" i="1" dirty="0">
                <a:solidFill>
                  <a:schemeClr val="bg1"/>
                </a:solidFill>
              </a:rPr>
            </a:br>
            <a:r>
              <a:rPr lang="sv-SE" sz="1050" i="1" dirty="0">
                <a:solidFill>
                  <a:schemeClr val="bg1"/>
                </a:solidFill>
              </a:rPr>
              <a:t>och inte att det blir </a:t>
            </a:r>
            <a:br>
              <a:rPr lang="sv-SE" sz="1050" i="1" dirty="0">
                <a:solidFill>
                  <a:schemeClr val="bg1"/>
                </a:solidFill>
              </a:rPr>
            </a:br>
            <a:r>
              <a:rPr lang="sv-SE" sz="1050" i="1" dirty="0">
                <a:solidFill>
                  <a:schemeClr val="bg1"/>
                </a:solidFill>
              </a:rPr>
              <a:t>en stor grek”</a:t>
            </a:r>
            <a:endParaRPr lang="sv-SE" sz="1050" i="1" dirty="0">
              <a:solidFill>
                <a:schemeClr val="bg1"/>
              </a:solidFill>
              <a:latin typeface="+mj-lt"/>
            </a:endParaRPr>
          </a:p>
        </p:txBody>
      </p:sp>
      <p:sp>
        <p:nvSpPr>
          <p:cNvPr id="10" name="Rektangel 9">
            <a:extLst>
              <a:ext uri="{FF2B5EF4-FFF2-40B4-BE49-F238E27FC236}">
                <a16:creationId xmlns:a16="http://schemas.microsoft.com/office/drawing/2014/main" id="{49EB3728-17B3-36B1-37A6-AD1802115E4F}"/>
              </a:ext>
            </a:extLst>
          </p:cNvPr>
          <p:cNvSpPr/>
          <p:nvPr/>
        </p:nvSpPr>
        <p:spPr>
          <a:xfrm>
            <a:off x="7956644"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10 – 13 åringar </a:t>
            </a:r>
          </a:p>
        </p:txBody>
      </p:sp>
      <p:sp>
        <p:nvSpPr>
          <p:cNvPr id="47" name="Rectangle 39">
            <a:extLst>
              <a:ext uri="{FF2B5EF4-FFF2-40B4-BE49-F238E27FC236}">
                <a16:creationId xmlns:a16="http://schemas.microsoft.com/office/drawing/2014/main" id="{C0D99E44-582F-ABFA-EFDD-A07D858A1F6A}"/>
              </a:ext>
            </a:extLst>
          </p:cNvPr>
          <p:cNvSpPr/>
          <p:nvPr/>
        </p:nvSpPr>
        <p:spPr>
          <a:xfrm>
            <a:off x="247100" y="1144677"/>
            <a:ext cx="4597745" cy="33535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r>
              <a:rPr lang="sv-SE" sz="1000" b="1" dirty="0">
                <a:solidFill>
                  <a:schemeClr val="tx2"/>
                </a:solidFill>
              </a:rPr>
              <a:t>Vilka barnen pratar med</a:t>
            </a:r>
            <a:endParaRPr lang="sv-SE" sz="1000" dirty="0">
              <a:solidFill>
                <a:schemeClr val="tx2"/>
              </a:solidFill>
            </a:endParaRPr>
          </a:p>
          <a:p>
            <a:pPr lvl="0"/>
            <a:r>
              <a:rPr lang="sv-SE" sz="1000" dirty="0">
                <a:solidFill>
                  <a:schemeClr val="tx2"/>
                </a:solidFill>
              </a:rPr>
              <a:t>En del av barnen säger att de i första hand vänder sig till sina föräldrar, några specificerar att de vänder sig till sin mamma. Andra menar att de i första hand pratar med sina bästa vänner, och går därefter till sina föräldrar. Om problem uppstår i skolan kan de vända sig till sin mentor, lärare eller skolkuratorn. </a:t>
            </a:r>
          </a:p>
          <a:p>
            <a:pPr lvl="0"/>
            <a:r>
              <a:rPr lang="sv-SE" sz="1000" dirty="0">
                <a:solidFill>
                  <a:schemeClr val="tx2"/>
                </a:solidFill>
              </a:rPr>
              <a:t>De flesta vill inte prata med någon vuxen online, men några skulle kunna chatta med BRIS om problemen. </a:t>
            </a:r>
          </a:p>
          <a:p>
            <a:pPr lvl="0"/>
            <a:endParaRPr lang="sv-SE" sz="1000" dirty="0">
              <a:solidFill>
                <a:schemeClr val="tx2"/>
              </a:solidFill>
            </a:endParaRPr>
          </a:p>
          <a:p>
            <a:pPr lvl="0"/>
            <a:r>
              <a:rPr lang="sv-SE" sz="1000" b="1" dirty="0">
                <a:solidFill>
                  <a:schemeClr val="tx2"/>
                </a:solidFill>
              </a:rPr>
              <a:t>Varför man inte berättar</a:t>
            </a:r>
            <a:endParaRPr lang="sv-SE" sz="1000" dirty="0">
              <a:solidFill>
                <a:schemeClr val="tx2"/>
              </a:solidFill>
            </a:endParaRPr>
          </a:p>
          <a:p>
            <a:pPr lvl="0"/>
            <a:r>
              <a:rPr lang="sv-SE" sz="1000" dirty="0">
                <a:solidFill>
                  <a:schemeClr val="tx2"/>
                </a:solidFill>
              </a:rPr>
              <a:t>Det är pinsamt och man skäms när något har hänt. Man vill inte att föräldrarna ska veta, trots att man behöver prata om händelsen. Barnen kan även oroa sig för att inte få vara med och spela om det kommer fram att de har pratat med en vuxen. De är oroliga för att föräldern ska bli arg, stressad, eller ta bort spelet/mobilen.</a:t>
            </a:r>
          </a:p>
          <a:p>
            <a:endParaRPr lang="sv-SE" sz="1000" b="1" dirty="0">
              <a:solidFill>
                <a:schemeClr val="tx2"/>
              </a:solidFill>
            </a:endParaRPr>
          </a:p>
          <a:p>
            <a:r>
              <a:rPr lang="sv-SE" sz="1000" b="1" dirty="0">
                <a:solidFill>
                  <a:schemeClr val="tx2"/>
                </a:solidFill>
              </a:rPr>
              <a:t>Vad som skulle göra det lättare att berätta</a:t>
            </a:r>
            <a:endParaRPr lang="sv-SE" sz="1000" dirty="0">
              <a:solidFill>
                <a:schemeClr val="tx2"/>
              </a:solidFill>
            </a:endParaRPr>
          </a:p>
          <a:p>
            <a:pPr lvl="0"/>
            <a:r>
              <a:rPr lang="sv-SE" sz="1000" dirty="0">
                <a:solidFill>
                  <a:schemeClr val="tx2"/>
                </a:solidFill>
              </a:rPr>
              <a:t>Viktigt att de vuxna är lugna, att de lyssnar och försöker förstå, inte vända det som har hänt mot barnen. Att barnet får komma till föräldern i sin egen takt.</a:t>
            </a:r>
          </a:p>
          <a:p>
            <a:pPr lvl="0"/>
            <a:endParaRPr lang="sv-SE" sz="1000" dirty="0">
              <a:solidFill>
                <a:schemeClr val="tx2"/>
              </a:solidFill>
            </a:endParaRPr>
          </a:p>
          <a:p>
            <a:pPr lvl="0"/>
            <a:r>
              <a:rPr lang="sv-SE" sz="1000" dirty="0">
                <a:solidFill>
                  <a:schemeClr val="tx2"/>
                </a:solidFill>
              </a:rPr>
              <a:t>Barnen skulle önska sig att ”gubbar” och hatare försvann från nätet, det skulle göra dem tryggare och det skulle bli roligare.</a:t>
            </a:r>
          </a:p>
        </p:txBody>
      </p:sp>
    </p:spTree>
    <p:extLst>
      <p:ext uri="{BB962C8B-B14F-4D97-AF65-F5344CB8AC3E}">
        <p14:creationId xmlns:p14="http://schemas.microsoft.com/office/powerpoint/2010/main" val="3444916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F4D47-EA8E-EBF5-D8DD-DAA179FA0514}"/>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FD41D136-B188-F308-993A-31E6991B062D}"/>
              </a:ext>
            </a:extLst>
          </p:cNvPr>
          <p:cNvSpPr/>
          <p:nvPr/>
        </p:nvSpPr>
        <p:spPr>
          <a:xfrm flipH="1">
            <a:off x="-2" y="-2"/>
            <a:ext cx="6941237" cy="4867251"/>
          </a:xfrm>
          <a:prstGeom prst="rect">
            <a:avLst/>
          </a:prstGeom>
          <a:solidFill>
            <a:srgbClr val="E4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accent6"/>
              </a:solidFill>
            </a:endParaRPr>
          </a:p>
        </p:txBody>
      </p:sp>
      <p:sp>
        <p:nvSpPr>
          <p:cNvPr id="2" name="shpTitle">
            <a:extLst>
              <a:ext uri="{FF2B5EF4-FFF2-40B4-BE49-F238E27FC236}">
                <a16:creationId xmlns:a16="http://schemas.microsoft.com/office/drawing/2014/main" id="{97D3D11F-92D0-1A4C-02C0-AA446EDE5269}"/>
              </a:ext>
            </a:extLst>
          </p:cNvPr>
          <p:cNvSpPr txBox="1">
            <a:spLocks/>
          </p:cNvSpPr>
          <p:nvPr/>
        </p:nvSpPr>
        <p:spPr>
          <a:xfrm>
            <a:off x="0" y="0"/>
            <a:ext cx="6941238" cy="1397287"/>
          </a:xfrm>
          <a:prstGeom prst="rect">
            <a:avLst/>
          </a:prstGeom>
          <a:solidFill>
            <a:schemeClr val="bg1"/>
          </a:solidFill>
        </p:spPr>
        <p:txBody>
          <a:bodyPr wrap="square" lIns="251999" tIns="432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lvl="0">
              <a:lnSpc>
                <a:spcPct val="110000"/>
              </a:lnSpc>
              <a:tabLst/>
              <a:defRPr/>
            </a:pPr>
            <a:r>
              <a:rPr lang="sv-SE" sz="2800" dirty="0">
                <a:solidFill>
                  <a:srgbClr val="FFFFFF"/>
                </a:solidFill>
                <a:highlight>
                  <a:srgbClr val="414A4F"/>
                </a:highlight>
                <a:latin typeface="Calibri" panose="020F0502020204030204" pitchFamily="34" charset="0"/>
                <a:cs typeface="Calibri" panose="020F0502020204030204" pitchFamily="34" charset="0"/>
              </a:rPr>
              <a:t>När något händer – vart vänder sig barnen?</a:t>
            </a:r>
          </a:p>
        </p:txBody>
      </p:sp>
      <p:sp>
        <p:nvSpPr>
          <p:cNvPr id="12" name="Platshållare för text 13">
            <a:extLst>
              <a:ext uri="{FF2B5EF4-FFF2-40B4-BE49-F238E27FC236}">
                <a16:creationId xmlns:a16="http://schemas.microsoft.com/office/drawing/2014/main" id="{6F108E9D-5B1A-69FA-3058-87D40DC3C397}"/>
              </a:ext>
            </a:extLst>
          </p:cNvPr>
          <p:cNvSpPr txBox="1">
            <a:spLocks/>
          </p:cNvSpPr>
          <p:nvPr/>
        </p:nvSpPr>
        <p:spPr>
          <a:xfrm>
            <a:off x="0" y="1504335"/>
            <a:ext cx="6941237" cy="3341673"/>
          </a:xfrm>
          <a:prstGeom prst="rect">
            <a:avLst/>
          </a:prstGeom>
        </p:spPr>
        <p:txBody>
          <a:bodyPr lIns="216000" tIns="180000" rIns="180000" bIns="0" anchor="t" anchorCtr="0"/>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050" b="1" dirty="0">
                <a:latin typeface="Calibri" panose="020F0502020204030204" pitchFamily="34" charset="0"/>
                <a:ea typeface="Calibri" panose="020F0502020204030204" pitchFamily="34" charset="0"/>
                <a:cs typeface="Calibri" panose="020F0502020204030204" pitchFamily="34" charset="0"/>
              </a:rPr>
              <a:t>Första steget: vänner</a:t>
            </a:r>
          </a:p>
          <a:p>
            <a:pPr marL="0" indent="0">
              <a:buNone/>
            </a:pPr>
            <a:r>
              <a:rPr lang="sv-SE" sz="1050" dirty="0">
                <a:latin typeface="Calibri" panose="020F0502020204030204" pitchFamily="34" charset="0"/>
                <a:ea typeface="Calibri" panose="020F0502020204030204" pitchFamily="34" charset="0"/>
                <a:cs typeface="Calibri" panose="020F0502020204030204" pitchFamily="34" charset="0"/>
              </a:rPr>
              <a:t>De flesta säger att de i första hand pratar med vänner, ibland äldre syskon, speciellt om det är något pinsamt eller jobbigt. Om det är något allvarligt eller förbjudet går man direkt till föräldrarna.</a:t>
            </a:r>
          </a:p>
          <a:p>
            <a:pPr marL="0" indent="0">
              <a:buNone/>
            </a:pPr>
            <a:r>
              <a:rPr lang="sv-SE" sz="1050" dirty="0">
                <a:latin typeface="Calibri" panose="020F0502020204030204" pitchFamily="34" charset="0"/>
                <a:ea typeface="Calibri" panose="020F0502020204030204" pitchFamily="34" charset="0"/>
                <a:cs typeface="Calibri" panose="020F0502020204030204" pitchFamily="34" charset="0"/>
              </a:rPr>
              <a:t>De skulle inte vända sig till en okänd vuxen online. Ett undantag är stödorganisationer som BRIS, som flera säger att de skulle kunna kontakta.</a:t>
            </a:r>
          </a:p>
          <a:p>
            <a:pPr marL="0" indent="0">
              <a:buNone/>
            </a:pPr>
            <a:endParaRPr lang="sv-SE" sz="105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v-SE" sz="1050" b="1" dirty="0">
                <a:latin typeface="Calibri" panose="020F0502020204030204" pitchFamily="34" charset="0"/>
                <a:ea typeface="Calibri" panose="020F0502020204030204" pitchFamily="34" charset="0"/>
                <a:cs typeface="Calibri" panose="020F0502020204030204" pitchFamily="34" charset="0"/>
              </a:rPr>
              <a:t>Varför man inte berättar för föräldrar</a:t>
            </a:r>
            <a:endParaRPr lang="sv-SE" sz="1050" dirty="0">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sv-SE" sz="1050" dirty="0">
                <a:latin typeface="Calibri" panose="020F0502020204030204" pitchFamily="34" charset="0"/>
                <a:ea typeface="Calibri" panose="020F0502020204030204" pitchFamily="34" charset="0"/>
                <a:cs typeface="Calibri" panose="020F0502020204030204" pitchFamily="34" charset="0"/>
              </a:rPr>
              <a:t>Flera av ungdomarna menar att vänner förstår bättre än föräldrarna. Man är också rädd för att föräldrarna ska döma dem och förstora upp saken vilket får dem att känna sig skyldiga.</a:t>
            </a:r>
          </a:p>
          <a:p>
            <a:pPr marL="0" lvl="0" indent="0">
              <a:buNone/>
            </a:pPr>
            <a:r>
              <a:rPr lang="sv-SE" sz="1050" dirty="0">
                <a:latin typeface="Calibri" panose="020F0502020204030204" pitchFamily="34" charset="0"/>
                <a:ea typeface="Calibri" panose="020F0502020204030204" pitchFamily="34" charset="0"/>
                <a:cs typeface="Calibri" panose="020F0502020204030204" pitchFamily="34" charset="0"/>
              </a:rPr>
              <a:t>Det är också pinsamt att medge att något har hänt, särskilt om det är något som föräldrarna har varnat för.</a:t>
            </a:r>
          </a:p>
          <a:p>
            <a:pPr marL="0" indent="0">
              <a:buNone/>
            </a:pPr>
            <a:endParaRPr lang="sv-SE" sz="105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sv-SE" sz="1050" b="1" dirty="0">
                <a:latin typeface="Calibri" panose="020F0502020204030204" pitchFamily="34" charset="0"/>
                <a:ea typeface="Calibri" panose="020F0502020204030204" pitchFamily="34" charset="0"/>
                <a:cs typeface="Calibri" panose="020F0502020204030204" pitchFamily="34" charset="0"/>
              </a:rPr>
              <a:t>Vad som skulle hjälpa</a:t>
            </a:r>
            <a:endParaRPr lang="sv-SE" sz="1050" dirty="0">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sv-SE" sz="1050" dirty="0">
                <a:latin typeface="Calibri" panose="020F0502020204030204" pitchFamily="34" charset="0"/>
                <a:ea typeface="Calibri" panose="020F0502020204030204" pitchFamily="34" charset="0"/>
                <a:cs typeface="Calibri" panose="020F0502020204030204" pitchFamily="34" charset="0"/>
              </a:rPr>
              <a:t>Det skulle hjälpa om de vuxna lyssnar ordentligt och försöker förstå, speciellt förstå hur en tonåring tänker.</a:t>
            </a:r>
          </a:p>
          <a:p>
            <a:pPr marL="0" lvl="0" indent="0">
              <a:buNone/>
            </a:pPr>
            <a:r>
              <a:rPr lang="sv-SE" sz="1050" dirty="0">
                <a:latin typeface="Calibri" panose="020F0502020204030204" pitchFamily="34" charset="0"/>
                <a:ea typeface="Calibri" panose="020F0502020204030204" pitchFamily="34" charset="0"/>
                <a:cs typeface="Calibri" panose="020F0502020204030204" pitchFamily="34" charset="0"/>
              </a:rPr>
              <a:t>Ungdomarna nämner vikten av att vuxna är tydliga med att de inte kommer döma och bli arga, utan är lugna visar att det är tryggt att berätta för dem vad som har hänt.</a:t>
            </a:r>
          </a:p>
        </p:txBody>
      </p:sp>
      <p:sp>
        <p:nvSpPr>
          <p:cNvPr id="5" name="textruta 4">
            <a:extLst>
              <a:ext uri="{FF2B5EF4-FFF2-40B4-BE49-F238E27FC236}">
                <a16:creationId xmlns:a16="http://schemas.microsoft.com/office/drawing/2014/main" id="{AA1EB063-F82C-9770-1062-EFD19F610696}"/>
              </a:ext>
            </a:extLst>
          </p:cNvPr>
          <p:cNvSpPr txBox="1"/>
          <p:nvPr/>
        </p:nvSpPr>
        <p:spPr>
          <a:xfrm>
            <a:off x="6941237" y="1"/>
            <a:ext cx="2202763" cy="4867248"/>
          </a:xfrm>
          <a:prstGeom prst="rect">
            <a:avLst/>
          </a:prstGeom>
          <a:solidFill>
            <a:schemeClr val="accent6"/>
          </a:solidFill>
        </p:spPr>
        <p:txBody>
          <a:bodyPr wrap="square" lIns="144000" tIns="0" rIns="216000" bIns="0" rtlCol="0" anchor="t" anchorCtr="0">
            <a:noAutofit/>
          </a:bodyPr>
          <a:lstStyle/>
          <a:p>
            <a:endParaRPr lang="sv-SE" sz="1050" i="1" dirty="0">
              <a:solidFill>
                <a:schemeClr val="bg1"/>
              </a:solidFill>
            </a:endParaRPr>
          </a:p>
          <a:p>
            <a:endParaRPr lang="sv-SE" sz="1050" i="1" dirty="0">
              <a:solidFill>
                <a:schemeClr val="bg1"/>
              </a:solidFill>
            </a:endParaRPr>
          </a:p>
          <a:p>
            <a:endParaRPr lang="sv-SE" sz="1050" i="1" dirty="0">
              <a:solidFill>
                <a:schemeClr val="bg1"/>
              </a:solidFill>
            </a:endParaRPr>
          </a:p>
          <a:p>
            <a:endParaRPr lang="sv-SE" sz="1050" i="1" dirty="0">
              <a:solidFill>
                <a:schemeClr val="bg1"/>
              </a:solidFill>
            </a:endParaRPr>
          </a:p>
          <a:p>
            <a:r>
              <a:rPr lang="sv-SE" sz="1050" i="1" dirty="0">
                <a:solidFill>
                  <a:schemeClr val="bg1"/>
                </a:solidFill>
              </a:rPr>
              <a:t>”vänner första hand. om det är något riktigt allvarligt är det familj”</a:t>
            </a:r>
          </a:p>
          <a:p>
            <a:endParaRPr lang="sv-SE" sz="1050" i="1" dirty="0">
              <a:solidFill>
                <a:schemeClr val="bg1"/>
              </a:solidFill>
            </a:endParaRPr>
          </a:p>
          <a:p>
            <a:r>
              <a:rPr lang="sv-SE" sz="1050" i="1" dirty="0">
                <a:solidFill>
                  <a:schemeClr val="bg1"/>
                </a:solidFill>
              </a:rPr>
              <a:t>”Om jag vet vem den vuxna är eller kommer från någon organisation som typ BRIS men ingen okänd”</a:t>
            </a:r>
          </a:p>
          <a:p>
            <a:endParaRPr lang="sv-SE" sz="1050" i="1" dirty="0">
              <a:solidFill>
                <a:schemeClr val="bg1"/>
              </a:solidFill>
            </a:endParaRPr>
          </a:p>
          <a:p>
            <a:r>
              <a:rPr lang="sv-SE" sz="1050" i="1" dirty="0">
                <a:solidFill>
                  <a:schemeClr val="bg1"/>
                </a:solidFill>
              </a:rPr>
              <a:t>”Att de får en att känna att man själv har gjort något fel istället för att hjälpa.”</a:t>
            </a:r>
          </a:p>
          <a:p>
            <a:endParaRPr lang="sv-SE" sz="1050" i="1" dirty="0">
              <a:solidFill>
                <a:schemeClr val="bg1"/>
              </a:solidFill>
            </a:endParaRPr>
          </a:p>
          <a:p>
            <a:r>
              <a:rPr lang="sv-SE" sz="1050" i="1" dirty="0">
                <a:solidFill>
                  <a:schemeClr val="bg1"/>
                </a:solidFill>
              </a:rPr>
              <a:t>”Tror det är svårt att det ska ändras vem man går till eftersom man vet att föräldrar inte kan lösa det på samma sätt som vänner och</a:t>
            </a:r>
          </a:p>
          <a:p>
            <a:r>
              <a:rPr lang="sv-SE" sz="1050" i="1" dirty="0">
                <a:solidFill>
                  <a:schemeClr val="bg1"/>
                </a:solidFill>
              </a:rPr>
              <a:t>familj”</a:t>
            </a:r>
          </a:p>
          <a:p>
            <a:endParaRPr lang="sv-SE" sz="1050" i="1" dirty="0">
              <a:solidFill>
                <a:schemeClr val="bg1"/>
              </a:solidFill>
            </a:endParaRPr>
          </a:p>
          <a:p>
            <a:r>
              <a:rPr lang="sv-SE" sz="1050" i="1" dirty="0">
                <a:solidFill>
                  <a:schemeClr val="bg1"/>
                </a:solidFill>
              </a:rPr>
              <a:t>”Att de inte överreagerar, utan lyssnar”</a:t>
            </a:r>
            <a:endParaRPr lang="sv-SE" sz="700" i="1" dirty="0">
              <a:solidFill>
                <a:schemeClr val="bg1"/>
              </a:solidFill>
            </a:endParaRPr>
          </a:p>
        </p:txBody>
      </p:sp>
      <p:sp>
        <p:nvSpPr>
          <p:cNvPr id="4" name="Rektangel 3">
            <a:extLst>
              <a:ext uri="{FF2B5EF4-FFF2-40B4-BE49-F238E27FC236}">
                <a16:creationId xmlns:a16="http://schemas.microsoft.com/office/drawing/2014/main" id="{F8FA817C-376F-C595-3743-A2D767C5AD14}"/>
              </a:ext>
            </a:extLst>
          </p:cNvPr>
          <p:cNvSpPr/>
          <p:nvPr/>
        </p:nvSpPr>
        <p:spPr>
          <a:xfrm>
            <a:off x="7956644"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14 – 17 åringar </a:t>
            </a:r>
          </a:p>
        </p:txBody>
      </p:sp>
    </p:spTree>
    <p:extLst>
      <p:ext uri="{BB962C8B-B14F-4D97-AF65-F5344CB8AC3E}">
        <p14:creationId xmlns:p14="http://schemas.microsoft.com/office/powerpoint/2010/main" val="369944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B61CE-8B84-7E10-1F2B-5C4235A1381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45EAC91-39F7-7BF9-E0FF-F6213A5A7B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 y="-1"/>
            <a:ext cx="3059112" cy="48672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0">
            <a:extLst>
              <a:ext uri="{FF2B5EF4-FFF2-40B4-BE49-F238E27FC236}">
                <a16:creationId xmlns:a16="http://schemas.microsoft.com/office/drawing/2014/main" id="{0AE1C47B-2065-B171-2609-1DF86974D70E}"/>
              </a:ext>
            </a:extLst>
          </p:cNvPr>
          <p:cNvSpPr/>
          <p:nvPr/>
        </p:nvSpPr>
        <p:spPr>
          <a:xfrm>
            <a:off x="1" y="7348"/>
            <a:ext cx="3060700" cy="4862728"/>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FF79BC6C-1430-4C62-0A4A-6530BDB0E57F}"/>
              </a:ext>
            </a:extLst>
          </p:cNvPr>
          <p:cNvSpPr/>
          <p:nvPr/>
        </p:nvSpPr>
        <p:spPr>
          <a:xfrm>
            <a:off x="3060700" y="0"/>
            <a:ext cx="6083299" cy="4867275"/>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8" name="shpTitle">
            <a:extLst>
              <a:ext uri="{FF2B5EF4-FFF2-40B4-BE49-F238E27FC236}">
                <a16:creationId xmlns:a16="http://schemas.microsoft.com/office/drawing/2014/main" id="{10503A4C-77BA-36D3-FEAC-D3599B32B337}"/>
              </a:ext>
            </a:extLst>
          </p:cNvPr>
          <p:cNvSpPr txBox="1">
            <a:spLocks/>
          </p:cNvSpPr>
          <p:nvPr/>
        </p:nvSpPr>
        <p:spPr>
          <a:xfrm>
            <a:off x="3060701" y="1"/>
            <a:ext cx="6083300" cy="888524"/>
          </a:xfrm>
          <a:prstGeom prst="rect">
            <a:avLst/>
          </a:prstGeom>
          <a:noFill/>
        </p:spPr>
        <p:txBody>
          <a:bodyPr wrap="square" lIns="144000" tIns="432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lvl="0" defTabSz="342892">
              <a:lnSpc>
                <a:spcPct val="110000"/>
              </a:lnSpc>
              <a:tabLst>
                <a:tab pos="133347" algn="l"/>
              </a:tabLst>
              <a:defRPr/>
            </a:pPr>
            <a:r>
              <a:rPr lang="sv-SE" sz="2800" dirty="0">
                <a:solidFill>
                  <a:srgbClr val="FFFFFF"/>
                </a:solidFill>
                <a:highlight>
                  <a:srgbClr val="414A4F"/>
                </a:highlight>
                <a:latin typeface="Calibri" panose="020F0502020204030204" pitchFamily="34" charset="0"/>
                <a:cs typeface="Calibri" panose="020F0502020204030204" pitchFamily="34" charset="0"/>
              </a:rPr>
              <a:t>Det viktigaste vuxna borde förstå</a:t>
            </a:r>
          </a:p>
        </p:txBody>
      </p:sp>
      <p:sp>
        <p:nvSpPr>
          <p:cNvPr id="10" name="Rektangel 9">
            <a:extLst>
              <a:ext uri="{FF2B5EF4-FFF2-40B4-BE49-F238E27FC236}">
                <a16:creationId xmlns:a16="http://schemas.microsoft.com/office/drawing/2014/main" id="{0647BC65-D9F9-9BA9-C459-6F897CCB58E5}"/>
              </a:ext>
            </a:extLst>
          </p:cNvPr>
          <p:cNvSpPr/>
          <p:nvPr/>
        </p:nvSpPr>
        <p:spPr>
          <a:xfrm>
            <a:off x="7956644"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10 – 13 åringar</a:t>
            </a:r>
          </a:p>
        </p:txBody>
      </p:sp>
      <p:sp>
        <p:nvSpPr>
          <p:cNvPr id="5" name="Pratbubbla: oval 4">
            <a:extLst>
              <a:ext uri="{FF2B5EF4-FFF2-40B4-BE49-F238E27FC236}">
                <a16:creationId xmlns:a16="http://schemas.microsoft.com/office/drawing/2014/main" id="{97D6AB21-C780-FB9A-9C7C-A66EAAF5F945}"/>
              </a:ext>
            </a:extLst>
          </p:cNvPr>
          <p:cNvSpPr/>
          <p:nvPr/>
        </p:nvSpPr>
        <p:spPr>
          <a:xfrm>
            <a:off x="5567516" y="3067663"/>
            <a:ext cx="2993923" cy="1606243"/>
          </a:xfrm>
          <a:prstGeom prst="wedgeEllipseCallout">
            <a:avLst>
              <a:gd name="adj1" fmla="val 32999"/>
              <a:gd name="adj2" fmla="val -78632"/>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sz="1200"/>
            </a:pPr>
            <a:r>
              <a:rPr kumimoji="0" lang="sv-SE" sz="1000" b="0" i="1" u="none" strike="noStrike" kern="1200" cap="none" spc="0" normalizeH="0" baseline="0" noProof="0" dirty="0">
                <a:ln>
                  <a:noFill/>
                </a:ln>
                <a:solidFill>
                  <a:srgbClr val="FFFFFF"/>
                </a:solidFill>
                <a:effectLst/>
                <a:uLnTx/>
                <a:uFillTx/>
                <a:latin typeface="+mj-lt"/>
                <a:ea typeface="+mn-ea"/>
                <a:cs typeface="+mn-cs"/>
              </a:rPr>
              <a:t>“att vi vill känna oss fria men också att vi fortfarande vill att dom ska hjälpa oss och skydda oss. men då måste dom lära sig att prata </a:t>
            </a:r>
            <a:r>
              <a:rPr kumimoji="0" lang="sv-SE" sz="1000" b="0" i="1" u="none" strike="noStrike" kern="1200" cap="none" spc="0" normalizeH="0" baseline="0" noProof="0" dirty="0" err="1">
                <a:ln>
                  <a:noFill/>
                </a:ln>
                <a:solidFill>
                  <a:srgbClr val="FFFFFF"/>
                </a:solidFill>
                <a:effectLst/>
                <a:uLnTx/>
                <a:uFillTx/>
                <a:latin typeface="+mj-lt"/>
                <a:ea typeface="+mn-ea"/>
                <a:cs typeface="+mn-cs"/>
              </a:rPr>
              <a:t>lungt</a:t>
            </a:r>
            <a:r>
              <a:rPr kumimoji="0" lang="sv-SE" sz="1000" b="0" i="1" u="none" strike="noStrike" kern="1200" cap="none" spc="0" normalizeH="0" baseline="0" noProof="0" dirty="0">
                <a:ln>
                  <a:noFill/>
                </a:ln>
                <a:solidFill>
                  <a:srgbClr val="FFFFFF"/>
                </a:solidFill>
                <a:effectLst/>
                <a:uLnTx/>
                <a:uFillTx/>
                <a:latin typeface="+mj-lt"/>
                <a:ea typeface="+mn-ea"/>
                <a:cs typeface="+mn-cs"/>
              </a:rPr>
              <a:t> med oss så vi vågar berätta om det händer nått”</a:t>
            </a:r>
          </a:p>
        </p:txBody>
      </p:sp>
      <p:sp>
        <p:nvSpPr>
          <p:cNvPr id="6" name="Pratbubbla: oval 5">
            <a:extLst>
              <a:ext uri="{FF2B5EF4-FFF2-40B4-BE49-F238E27FC236}">
                <a16:creationId xmlns:a16="http://schemas.microsoft.com/office/drawing/2014/main" id="{4112AB42-C041-E036-230C-72D3639ED74C}"/>
              </a:ext>
            </a:extLst>
          </p:cNvPr>
          <p:cNvSpPr/>
          <p:nvPr/>
        </p:nvSpPr>
        <p:spPr>
          <a:xfrm>
            <a:off x="5689001" y="2342581"/>
            <a:ext cx="1227139" cy="717794"/>
          </a:xfrm>
          <a:prstGeom prst="wedgeEllipseCallout">
            <a:avLst>
              <a:gd name="adj1" fmla="val 38802"/>
              <a:gd name="adj2" fmla="val -71086"/>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kumimoji="0" lang="sv-SE" sz="1000" b="0" i="1" u="none" strike="noStrike" kern="1200" cap="none" spc="0" normalizeH="0" baseline="0" noProof="0" dirty="0">
                <a:ln>
                  <a:noFill/>
                </a:ln>
                <a:solidFill>
                  <a:srgbClr val="FFFFFF"/>
                </a:solidFill>
                <a:effectLst/>
                <a:uLnTx/>
                <a:uFillTx/>
                <a:latin typeface="+mj-lt"/>
                <a:ea typeface="+mn-ea"/>
                <a:cs typeface="+mn-cs"/>
              </a:rPr>
              <a:t>“</a:t>
            </a:r>
            <a:r>
              <a:rPr lang="sv-SE" sz="1000" i="1" dirty="0">
                <a:latin typeface="+mj-lt"/>
              </a:rPr>
              <a:t>att dom ska lita på mig</a:t>
            </a:r>
            <a:r>
              <a:rPr kumimoji="0" lang="sv-SE" sz="1000" b="0" i="1" u="none" strike="noStrike" kern="1200" cap="none" spc="0" normalizeH="0" baseline="0" noProof="0" dirty="0">
                <a:ln>
                  <a:noFill/>
                </a:ln>
                <a:solidFill>
                  <a:srgbClr val="FFFFFF"/>
                </a:solidFill>
                <a:effectLst/>
                <a:uLnTx/>
                <a:uFillTx/>
                <a:latin typeface="+mj-lt"/>
                <a:ea typeface="+mn-ea"/>
                <a:cs typeface="+mn-cs"/>
              </a:rPr>
              <a:t>”</a:t>
            </a:r>
          </a:p>
        </p:txBody>
      </p:sp>
      <p:sp>
        <p:nvSpPr>
          <p:cNvPr id="7" name="Pratbubbla: oval 6">
            <a:extLst>
              <a:ext uri="{FF2B5EF4-FFF2-40B4-BE49-F238E27FC236}">
                <a16:creationId xmlns:a16="http://schemas.microsoft.com/office/drawing/2014/main" id="{94C909C7-E054-E19A-80C0-81B4BFEBDB95}"/>
              </a:ext>
            </a:extLst>
          </p:cNvPr>
          <p:cNvSpPr/>
          <p:nvPr/>
        </p:nvSpPr>
        <p:spPr>
          <a:xfrm>
            <a:off x="3946078" y="2595978"/>
            <a:ext cx="1515176" cy="764029"/>
          </a:xfrm>
          <a:prstGeom prst="wedgeEllipseCallout">
            <a:avLst>
              <a:gd name="adj1" fmla="val 51259"/>
              <a:gd name="adj2" fmla="val 44753"/>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sz="1200"/>
            </a:pPr>
            <a:r>
              <a:rPr kumimoji="0" lang="sv-SE" sz="1000" b="0" i="1" u="none" strike="noStrike" kern="1200" cap="none" spc="0" normalizeH="0" baseline="0" noProof="0" dirty="0">
                <a:ln>
                  <a:noFill/>
                </a:ln>
                <a:solidFill>
                  <a:srgbClr val="FFFFFF"/>
                </a:solidFill>
                <a:effectLst/>
                <a:uLnTx/>
                <a:uFillTx/>
                <a:latin typeface="+mj-lt"/>
                <a:ea typeface="+mn-ea"/>
                <a:cs typeface="+mn-cs"/>
              </a:rPr>
              <a:t>“att dom vågar lita på oss”</a:t>
            </a:r>
          </a:p>
        </p:txBody>
      </p:sp>
      <p:sp>
        <p:nvSpPr>
          <p:cNvPr id="9" name="Pratbubbla: oval 8">
            <a:extLst>
              <a:ext uri="{FF2B5EF4-FFF2-40B4-BE49-F238E27FC236}">
                <a16:creationId xmlns:a16="http://schemas.microsoft.com/office/drawing/2014/main" id="{BB4BBF41-286D-381C-8E6F-881B4E592D2B}"/>
              </a:ext>
            </a:extLst>
          </p:cNvPr>
          <p:cNvSpPr/>
          <p:nvPr/>
        </p:nvSpPr>
        <p:spPr>
          <a:xfrm>
            <a:off x="6975987" y="1755792"/>
            <a:ext cx="1644445" cy="815958"/>
          </a:xfrm>
          <a:prstGeom prst="wedgeEllipseCallout">
            <a:avLst>
              <a:gd name="adj1" fmla="val -54465"/>
              <a:gd name="adj2" fmla="val -55891"/>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sz="1200"/>
            </a:pPr>
            <a:r>
              <a:rPr kumimoji="0" lang="sv-SE" sz="1000" b="0" i="1" u="none" strike="noStrike" kern="1200" cap="none" spc="0" normalizeH="0" baseline="0" noProof="0" dirty="0">
                <a:ln>
                  <a:noFill/>
                </a:ln>
                <a:solidFill>
                  <a:srgbClr val="FFFFFF"/>
                </a:solidFill>
                <a:effectLst/>
                <a:uLnTx/>
                <a:uFillTx/>
                <a:latin typeface="+mj-lt"/>
                <a:ea typeface="+mn-ea"/>
                <a:cs typeface="+mn-cs"/>
              </a:rPr>
              <a:t>“inte fråge sätta så mycket utan börja långsamt.”</a:t>
            </a:r>
          </a:p>
        </p:txBody>
      </p:sp>
      <p:sp>
        <p:nvSpPr>
          <p:cNvPr id="284" name="Pratbubbla: oval 283">
            <a:extLst>
              <a:ext uri="{FF2B5EF4-FFF2-40B4-BE49-F238E27FC236}">
                <a16:creationId xmlns:a16="http://schemas.microsoft.com/office/drawing/2014/main" id="{9E21BCF7-0F6E-C449-C638-23E52A21EB07}"/>
              </a:ext>
            </a:extLst>
          </p:cNvPr>
          <p:cNvSpPr/>
          <p:nvPr/>
        </p:nvSpPr>
        <p:spPr>
          <a:xfrm>
            <a:off x="3434857" y="3441529"/>
            <a:ext cx="2072227" cy="858509"/>
          </a:xfrm>
          <a:prstGeom prst="wedgeEllipseCallout">
            <a:avLst>
              <a:gd name="adj1" fmla="val -33586"/>
              <a:gd name="adj2" fmla="val 67713"/>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sz="1200"/>
            </a:pPr>
            <a:r>
              <a:rPr kumimoji="0" lang="sv-SE" sz="1000" b="0" i="1" u="none" strike="noStrike" kern="1200" cap="none" spc="0" normalizeH="0" baseline="0" noProof="0" dirty="0">
                <a:ln>
                  <a:noFill/>
                </a:ln>
                <a:solidFill>
                  <a:srgbClr val="FFFFFF"/>
                </a:solidFill>
                <a:effectLst/>
                <a:uLnTx/>
                <a:uFillTx/>
                <a:latin typeface="+mj-lt"/>
                <a:ea typeface="+mn-ea"/>
                <a:cs typeface="+mn-cs"/>
              </a:rPr>
              <a:t>“vilka appar dem håller på med och inte använda </a:t>
            </a:r>
            <a:r>
              <a:rPr kumimoji="0" lang="sv-SE" sz="1000" b="0" i="1" u="none" strike="noStrike" kern="1200" cap="none" spc="0" normalizeH="0" baseline="0" noProof="0" dirty="0" err="1">
                <a:ln>
                  <a:noFill/>
                </a:ln>
                <a:solidFill>
                  <a:srgbClr val="FFFFFF"/>
                </a:solidFill>
                <a:effectLst/>
                <a:uLnTx/>
                <a:uFillTx/>
                <a:latin typeface="+mj-lt"/>
                <a:ea typeface="+mn-ea"/>
                <a:cs typeface="+mn-cs"/>
              </a:rPr>
              <a:t>tiktok</a:t>
            </a:r>
            <a:r>
              <a:rPr kumimoji="0" lang="sv-SE" sz="1000" b="0" i="1" u="none" strike="noStrike" kern="1200" cap="none" spc="0" normalizeH="0" baseline="0" noProof="0" dirty="0">
                <a:ln>
                  <a:noFill/>
                </a:ln>
                <a:solidFill>
                  <a:srgbClr val="FFFFFF"/>
                </a:solidFill>
                <a:effectLst/>
                <a:uLnTx/>
                <a:uFillTx/>
                <a:latin typeface="+mj-lt"/>
                <a:ea typeface="+mn-ea"/>
                <a:cs typeface="+mn-cs"/>
              </a:rPr>
              <a:t>”</a:t>
            </a:r>
          </a:p>
        </p:txBody>
      </p:sp>
      <p:sp>
        <p:nvSpPr>
          <p:cNvPr id="285" name="Pratbubbla: oval 284">
            <a:extLst>
              <a:ext uri="{FF2B5EF4-FFF2-40B4-BE49-F238E27FC236}">
                <a16:creationId xmlns:a16="http://schemas.microsoft.com/office/drawing/2014/main" id="{CED9FFAF-356C-9E3F-93F2-4B4764C695DC}"/>
              </a:ext>
            </a:extLst>
          </p:cNvPr>
          <p:cNvSpPr/>
          <p:nvPr/>
        </p:nvSpPr>
        <p:spPr>
          <a:xfrm>
            <a:off x="3935583" y="1313956"/>
            <a:ext cx="2147718" cy="1112917"/>
          </a:xfrm>
          <a:prstGeom prst="wedgeEllipseCallout">
            <a:avLst>
              <a:gd name="adj1" fmla="val 66997"/>
              <a:gd name="adj2" fmla="val -47282"/>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sz="1200"/>
            </a:pPr>
            <a:r>
              <a:rPr kumimoji="0" lang="sv-SE" sz="1000" b="0" i="1" u="none" strike="noStrike" kern="1200" cap="none" spc="0" normalizeH="0" baseline="0" noProof="0" dirty="0">
                <a:ln>
                  <a:noFill/>
                </a:ln>
                <a:solidFill>
                  <a:srgbClr val="FFFFFF"/>
                </a:solidFill>
                <a:effectLst/>
                <a:uLnTx/>
                <a:uFillTx/>
                <a:latin typeface="+mj-lt"/>
                <a:ea typeface="+mn-ea"/>
                <a:cs typeface="+mn-cs"/>
              </a:rPr>
              <a:t>“lite privatliv borde man ju få men typ om vilka man pratar/chattar med och vad som händer”</a:t>
            </a:r>
          </a:p>
        </p:txBody>
      </p:sp>
    </p:spTree>
    <p:extLst>
      <p:ext uri="{BB962C8B-B14F-4D97-AF65-F5344CB8AC3E}">
        <p14:creationId xmlns:p14="http://schemas.microsoft.com/office/powerpoint/2010/main" val="335866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B61CE-8B84-7E10-1F2B-5C4235A1381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45EAC91-39F7-7BF9-E0FF-F6213A5A7B8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5822"/>
          <a:stretch>
            <a:fillRect/>
          </a:stretch>
        </p:blipFill>
        <p:spPr bwMode="auto">
          <a:xfrm>
            <a:off x="7179117" y="-1"/>
            <a:ext cx="1963291" cy="48672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0">
            <a:extLst>
              <a:ext uri="{FF2B5EF4-FFF2-40B4-BE49-F238E27FC236}">
                <a16:creationId xmlns:a16="http://schemas.microsoft.com/office/drawing/2014/main" id="{0AE1C47B-2065-B171-2609-1DF86974D70E}"/>
              </a:ext>
            </a:extLst>
          </p:cNvPr>
          <p:cNvSpPr/>
          <p:nvPr/>
        </p:nvSpPr>
        <p:spPr>
          <a:xfrm>
            <a:off x="7180709" y="-1"/>
            <a:ext cx="1963290" cy="4870076"/>
          </a:xfrm>
          <a:prstGeom prst="rect">
            <a:avLst/>
          </a:prstGeom>
          <a:solidFill>
            <a:srgbClr val="004A51">
              <a:alpha val="50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FF79BC6C-1430-4C62-0A4A-6530BDB0E57F}"/>
              </a:ext>
            </a:extLst>
          </p:cNvPr>
          <p:cNvSpPr/>
          <p:nvPr/>
        </p:nvSpPr>
        <p:spPr>
          <a:xfrm>
            <a:off x="1" y="0"/>
            <a:ext cx="7184900" cy="4867275"/>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8" name="shpTitle">
            <a:extLst>
              <a:ext uri="{FF2B5EF4-FFF2-40B4-BE49-F238E27FC236}">
                <a16:creationId xmlns:a16="http://schemas.microsoft.com/office/drawing/2014/main" id="{10503A4C-77BA-36D3-FEAC-D3599B32B337}"/>
              </a:ext>
            </a:extLst>
          </p:cNvPr>
          <p:cNvSpPr txBox="1">
            <a:spLocks/>
          </p:cNvSpPr>
          <p:nvPr/>
        </p:nvSpPr>
        <p:spPr>
          <a:xfrm>
            <a:off x="7374" y="1"/>
            <a:ext cx="6083300" cy="888524"/>
          </a:xfrm>
          <a:prstGeom prst="rect">
            <a:avLst/>
          </a:prstGeom>
          <a:noFill/>
        </p:spPr>
        <p:txBody>
          <a:bodyPr wrap="square" lIns="251999" tIns="432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lvl="0" defTabSz="342892">
              <a:lnSpc>
                <a:spcPct val="110000"/>
              </a:lnSpc>
              <a:tabLst>
                <a:tab pos="133347" algn="l"/>
              </a:tabLst>
              <a:defRPr/>
            </a:pPr>
            <a:r>
              <a:rPr lang="sv-SE" sz="2800" dirty="0">
                <a:solidFill>
                  <a:srgbClr val="FFFFFF"/>
                </a:solidFill>
                <a:highlight>
                  <a:srgbClr val="414A4F"/>
                </a:highlight>
                <a:latin typeface="Calibri" panose="020F0502020204030204" pitchFamily="34" charset="0"/>
                <a:cs typeface="Calibri" panose="020F0502020204030204" pitchFamily="34" charset="0"/>
              </a:rPr>
              <a:t>Det viktigaste vuxna borde förstå</a:t>
            </a:r>
          </a:p>
        </p:txBody>
      </p:sp>
      <p:sp>
        <p:nvSpPr>
          <p:cNvPr id="10" name="Rektangel 9">
            <a:extLst>
              <a:ext uri="{FF2B5EF4-FFF2-40B4-BE49-F238E27FC236}">
                <a16:creationId xmlns:a16="http://schemas.microsoft.com/office/drawing/2014/main" id="{65554F73-27D2-97A8-A5DC-F0F486828DFE}"/>
              </a:ext>
            </a:extLst>
          </p:cNvPr>
          <p:cNvSpPr/>
          <p:nvPr/>
        </p:nvSpPr>
        <p:spPr>
          <a:xfrm>
            <a:off x="6002479"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14 – 17 åringar</a:t>
            </a:r>
          </a:p>
        </p:txBody>
      </p:sp>
      <p:sp>
        <p:nvSpPr>
          <p:cNvPr id="5" name="Pratbubbla: oval 4">
            <a:extLst>
              <a:ext uri="{FF2B5EF4-FFF2-40B4-BE49-F238E27FC236}">
                <a16:creationId xmlns:a16="http://schemas.microsoft.com/office/drawing/2014/main" id="{5FB29567-BC3F-3112-6882-09B350677BEC}"/>
              </a:ext>
            </a:extLst>
          </p:cNvPr>
          <p:cNvSpPr/>
          <p:nvPr/>
        </p:nvSpPr>
        <p:spPr>
          <a:xfrm>
            <a:off x="4743669" y="1215390"/>
            <a:ext cx="2202821" cy="1188597"/>
          </a:xfrm>
          <a:prstGeom prst="wedgeEllipseCallout">
            <a:avLst>
              <a:gd name="adj1" fmla="val -29333"/>
              <a:gd name="adj2" fmla="val 66818"/>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sz="1200"/>
            </a:pPr>
            <a:r>
              <a:rPr kumimoji="0" lang="sv-SE" sz="1000" b="0" i="1" u="none" strike="noStrike" kern="1200" cap="none" spc="0" normalizeH="0" baseline="0" noProof="0" dirty="0">
                <a:ln>
                  <a:noFill/>
                </a:ln>
                <a:solidFill>
                  <a:srgbClr val="FFFFFF"/>
                </a:solidFill>
                <a:effectLst/>
                <a:uLnTx/>
                <a:uFillTx/>
                <a:latin typeface="Calibri"/>
                <a:ea typeface="+mn-ea"/>
                <a:cs typeface="+mn-cs"/>
              </a:rPr>
              <a:t>“Att det finns mycket gömt och negativt med nätet men det finns också fantastiska saker som underlättar den sociala pressen”</a:t>
            </a:r>
          </a:p>
        </p:txBody>
      </p:sp>
      <p:sp>
        <p:nvSpPr>
          <p:cNvPr id="6" name="Pratbubbla: oval 5">
            <a:extLst>
              <a:ext uri="{FF2B5EF4-FFF2-40B4-BE49-F238E27FC236}">
                <a16:creationId xmlns:a16="http://schemas.microsoft.com/office/drawing/2014/main" id="{43F97FD4-E8FD-B0EF-A9FC-DAEBE2E0390E}"/>
              </a:ext>
            </a:extLst>
          </p:cNvPr>
          <p:cNvSpPr/>
          <p:nvPr/>
        </p:nvSpPr>
        <p:spPr>
          <a:xfrm>
            <a:off x="2618517" y="1383898"/>
            <a:ext cx="1532851" cy="858509"/>
          </a:xfrm>
          <a:prstGeom prst="wedgeEllipseCallout">
            <a:avLst>
              <a:gd name="adj1" fmla="val 48417"/>
              <a:gd name="adj2" fmla="val 69660"/>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dirty="0">
                <a:ln>
                  <a:noFill/>
                </a:ln>
                <a:solidFill>
                  <a:srgbClr val="FFFFFF"/>
                </a:solidFill>
                <a:effectLst/>
                <a:uLnTx/>
                <a:uFillTx/>
                <a:latin typeface="Calibri"/>
                <a:ea typeface="+mn-ea"/>
                <a:cs typeface="+mn-cs"/>
              </a:rPr>
              <a:t>“Att vi brukar klara oss själva och att vi håller oss säkra”</a:t>
            </a:r>
          </a:p>
        </p:txBody>
      </p:sp>
      <p:sp>
        <p:nvSpPr>
          <p:cNvPr id="9" name="Pratbubbla: oval 8">
            <a:extLst>
              <a:ext uri="{FF2B5EF4-FFF2-40B4-BE49-F238E27FC236}">
                <a16:creationId xmlns:a16="http://schemas.microsoft.com/office/drawing/2014/main" id="{8C8BED5A-08F1-9179-30D0-29827C085234}"/>
              </a:ext>
            </a:extLst>
          </p:cNvPr>
          <p:cNvSpPr/>
          <p:nvPr/>
        </p:nvSpPr>
        <p:spPr>
          <a:xfrm>
            <a:off x="5287955" y="2805396"/>
            <a:ext cx="1599541" cy="1436472"/>
          </a:xfrm>
          <a:prstGeom prst="wedgeEllipseCallout">
            <a:avLst>
              <a:gd name="adj1" fmla="val 42327"/>
              <a:gd name="adj2" fmla="val -66352"/>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sz="1200"/>
            </a:pPr>
            <a:r>
              <a:rPr kumimoji="0" lang="sv-SE" sz="1000" b="0" i="1" u="none" strike="noStrike" kern="1200" cap="none" spc="0" normalizeH="0" baseline="0" noProof="0" dirty="0">
                <a:ln>
                  <a:noFill/>
                </a:ln>
                <a:solidFill>
                  <a:srgbClr val="FFFFFF"/>
                </a:solidFill>
                <a:effectLst/>
                <a:uLnTx/>
                <a:uFillTx/>
                <a:latin typeface="Calibri"/>
                <a:ea typeface="+mn-ea"/>
                <a:cs typeface="+mn-cs"/>
              </a:rPr>
              <a:t>“att det oftast inte är så hemskt/galet, det är inte så mycket "prata med främlingar" som </a:t>
            </a:r>
            <a:br>
              <a:rPr kumimoji="0" lang="sv-SE" sz="1000" b="0" i="1" u="none" strike="noStrike" kern="1200" cap="none" spc="0" normalizeH="0" baseline="0" noProof="0" dirty="0">
                <a:ln>
                  <a:noFill/>
                </a:ln>
                <a:solidFill>
                  <a:srgbClr val="FFFFFF"/>
                </a:solidFill>
                <a:effectLst/>
                <a:uLnTx/>
                <a:uFillTx/>
                <a:latin typeface="Calibri"/>
                <a:ea typeface="+mn-ea"/>
                <a:cs typeface="+mn-cs"/>
              </a:rPr>
            </a:br>
            <a:r>
              <a:rPr kumimoji="0" lang="sv-SE" sz="1000" b="0" i="1" u="none" strike="noStrike" kern="1200" cap="none" spc="0" normalizeH="0" baseline="0" noProof="0" dirty="0">
                <a:ln>
                  <a:noFill/>
                </a:ln>
                <a:solidFill>
                  <a:srgbClr val="FFFFFF"/>
                </a:solidFill>
                <a:effectLst/>
                <a:uLnTx/>
                <a:uFillTx/>
                <a:latin typeface="Calibri"/>
                <a:ea typeface="+mn-ea"/>
                <a:cs typeface="+mn-cs"/>
              </a:rPr>
              <a:t>de tror”</a:t>
            </a:r>
          </a:p>
        </p:txBody>
      </p:sp>
      <p:sp>
        <p:nvSpPr>
          <p:cNvPr id="11" name="Pratbubbla: oval 10">
            <a:extLst>
              <a:ext uri="{FF2B5EF4-FFF2-40B4-BE49-F238E27FC236}">
                <a16:creationId xmlns:a16="http://schemas.microsoft.com/office/drawing/2014/main" id="{701E91EF-854B-CAE8-AF16-9A750FEDE81E}"/>
              </a:ext>
            </a:extLst>
          </p:cNvPr>
          <p:cNvSpPr/>
          <p:nvPr/>
        </p:nvSpPr>
        <p:spPr>
          <a:xfrm>
            <a:off x="1775966" y="2524164"/>
            <a:ext cx="1674172" cy="772813"/>
          </a:xfrm>
          <a:prstGeom prst="wedgeEllipseCallout">
            <a:avLst>
              <a:gd name="adj1" fmla="val -12473"/>
              <a:gd name="adj2" fmla="val -88968"/>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sz="1200"/>
            </a:pPr>
            <a:r>
              <a:rPr kumimoji="0" lang="sv-SE" sz="1000" b="0" i="1" u="none" strike="noStrike" kern="1200" cap="none" spc="0" normalizeH="0" baseline="0" noProof="0" dirty="0">
                <a:ln>
                  <a:noFill/>
                </a:ln>
                <a:solidFill>
                  <a:srgbClr val="FFFFFF"/>
                </a:solidFill>
                <a:effectLst/>
                <a:uLnTx/>
                <a:uFillTx/>
                <a:latin typeface="Calibri"/>
                <a:ea typeface="+mn-ea"/>
                <a:cs typeface="+mn-cs"/>
              </a:rPr>
              <a:t>“och att man ska ha koll på vad man är inne på och vara försiktig”</a:t>
            </a:r>
          </a:p>
        </p:txBody>
      </p:sp>
      <p:sp>
        <p:nvSpPr>
          <p:cNvPr id="285" name="Pratbubbla: oval 284">
            <a:extLst>
              <a:ext uri="{FF2B5EF4-FFF2-40B4-BE49-F238E27FC236}">
                <a16:creationId xmlns:a16="http://schemas.microsoft.com/office/drawing/2014/main" id="{0D02D25F-4A66-3997-2CF9-590202B79EFF}"/>
              </a:ext>
            </a:extLst>
          </p:cNvPr>
          <p:cNvSpPr/>
          <p:nvPr/>
        </p:nvSpPr>
        <p:spPr>
          <a:xfrm>
            <a:off x="3026901" y="3808432"/>
            <a:ext cx="1854700" cy="772813"/>
          </a:xfrm>
          <a:prstGeom prst="wedgeEllipseCallout">
            <a:avLst>
              <a:gd name="adj1" fmla="val -31637"/>
              <a:gd name="adj2" fmla="val -71751"/>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sz="1200"/>
            </a:pPr>
            <a:r>
              <a:rPr kumimoji="0" lang="sv-SE" sz="1000" b="0" i="1" u="none" strike="noStrike" kern="1200" cap="none" spc="0" normalizeH="0" baseline="0" noProof="0" dirty="0">
                <a:ln>
                  <a:noFill/>
                </a:ln>
                <a:solidFill>
                  <a:srgbClr val="FFFFFF"/>
                </a:solidFill>
                <a:effectLst/>
                <a:uLnTx/>
                <a:uFillTx/>
                <a:latin typeface="Calibri"/>
                <a:ea typeface="+mn-ea"/>
                <a:cs typeface="+mn-cs"/>
              </a:rPr>
              <a:t>“att vuxna borde veta ungefär vad sina barn gör på nätet”</a:t>
            </a:r>
          </a:p>
        </p:txBody>
      </p:sp>
      <p:sp>
        <p:nvSpPr>
          <p:cNvPr id="286" name="Pratbubbla: oval 285">
            <a:extLst>
              <a:ext uri="{FF2B5EF4-FFF2-40B4-BE49-F238E27FC236}">
                <a16:creationId xmlns:a16="http://schemas.microsoft.com/office/drawing/2014/main" id="{BA442386-59BB-7637-4983-2CF3594F27A7}"/>
              </a:ext>
            </a:extLst>
          </p:cNvPr>
          <p:cNvSpPr/>
          <p:nvPr/>
        </p:nvSpPr>
        <p:spPr>
          <a:xfrm>
            <a:off x="3782602" y="2663894"/>
            <a:ext cx="1179983" cy="858509"/>
          </a:xfrm>
          <a:prstGeom prst="wedgeEllipseCallout">
            <a:avLst>
              <a:gd name="adj1" fmla="val 48417"/>
              <a:gd name="adj2" fmla="val 69660"/>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dirty="0">
                <a:ln>
                  <a:noFill/>
                </a:ln>
                <a:solidFill>
                  <a:srgbClr val="FFFFFF"/>
                </a:solidFill>
                <a:effectLst/>
                <a:uLnTx/>
                <a:uFillTx/>
                <a:latin typeface="Calibri"/>
                <a:ea typeface="+mn-ea"/>
                <a:cs typeface="+mn-cs"/>
              </a:rPr>
              <a:t>“att nätet verkligen underlättar vardagen”</a:t>
            </a:r>
          </a:p>
        </p:txBody>
      </p:sp>
      <p:sp>
        <p:nvSpPr>
          <p:cNvPr id="287" name="Pratbubbla: oval 286">
            <a:extLst>
              <a:ext uri="{FF2B5EF4-FFF2-40B4-BE49-F238E27FC236}">
                <a16:creationId xmlns:a16="http://schemas.microsoft.com/office/drawing/2014/main" id="{B40E901D-2431-9AE9-F1A9-5969F1D7B614}"/>
              </a:ext>
            </a:extLst>
          </p:cNvPr>
          <p:cNvSpPr/>
          <p:nvPr/>
        </p:nvSpPr>
        <p:spPr>
          <a:xfrm>
            <a:off x="282682" y="3276081"/>
            <a:ext cx="2210996" cy="1295144"/>
          </a:xfrm>
          <a:prstGeom prst="wedgeEllipseCallout">
            <a:avLst>
              <a:gd name="adj1" fmla="val 51259"/>
              <a:gd name="adj2" fmla="val 44753"/>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sz="1200"/>
            </a:pPr>
            <a:r>
              <a:rPr kumimoji="0" lang="sv-SE" sz="1000" b="0" i="1" u="none" strike="noStrike" kern="1200" cap="none" spc="0" normalizeH="0" baseline="0" noProof="0" dirty="0">
                <a:ln>
                  <a:noFill/>
                </a:ln>
                <a:solidFill>
                  <a:srgbClr val="FFFFFF"/>
                </a:solidFill>
                <a:effectLst/>
                <a:uLnTx/>
                <a:uFillTx/>
                <a:latin typeface="Calibri"/>
                <a:ea typeface="+mn-ea"/>
                <a:cs typeface="+mn-cs"/>
              </a:rPr>
              <a:t>“Alla vuxna borde </a:t>
            </a:r>
            <a:r>
              <a:rPr kumimoji="0" lang="sv-SE" sz="1000" b="0" i="1" u="none" strike="noStrike" kern="1200" cap="none" spc="0" normalizeH="0" baseline="0" noProof="0" dirty="0" err="1">
                <a:ln>
                  <a:noFill/>
                </a:ln>
                <a:solidFill>
                  <a:srgbClr val="FFFFFF"/>
                </a:solidFill>
                <a:effectLst/>
                <a:uLnTx/>
                <a:uFillTx/>
                <a:latin typeface="Calibri"/>
                <a:ea typeface="+mn-ea"/>
                <a:cs typeface="+mn-cs"/>
              </a:rPr>
              <a:t>lowkey</a:t>
            </a:r>
            <a:r>
              <a:rPr kumimoji="0" lang="sv-SE" sz="1000" b="0" i="1" u="none" strike="noStrike" kern="1200" cap="none" spc="0" normalizeH="0" baseline="0" noProof="0" dirty="0">
                <a:ln>
                  <a:noFill/>
                </a:ln>
                <a:solidFill>
                  <a:srgbClr val="FFFFFF"/>
                </a:solidFill>
                <a:effectLst/>
                <a:uLnTx/>
                <a:uFillTx/>
                <a:latin typeface="Calibri"/>
                <a:ea typeface="+mn-ea"/>
                <a:cs typeface="+mn-cs"/>
              </a:rPr>
              <a:t> göra en utbildning på jobbet så de kan förstå vad vi gör och hur man ska hantera vissa situationer”</a:t>
            </a:r>
          </a:p>
        </p:txBody>
      </p:sp>
      <p:sp>
        <p:nvSpPr>
          <p:cNvPr id="288" name="Pratbubbla: oval 287">
            <a:extLst>
              <a:ext uri="{FF2B5EF4-FFF2-40B4-BE49-F238E27FC236}">
                <a16:creationId xmlns:a16="http://schemas.microsoft.com/office/drawing/2014/main" id="{21E5F576-1E3C-F682-2346-F86C0CA478C2}"/>
              </a:ext>
            </a:extLst>
          </p:cNvPr>
          <p:cNvSpPr/>
          <p:nvPr/>
        </p:nvSpPr>
        <p:spPr>
          <a:xfrm>
            <a:off x="286309" y="1259228"/>
            <a:ext cx="1793214" cy="1506095"/>
          </a:xfrm>
          <a:prstGeom prst="wedgeEllipseCallout">
            <a:avLst>
              <a:gd name="adj1" fmla="val -32347"/>
              <a:gd name="adj2" fmla="val 61521"/>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sz="1200"/>
            </a:pPr>
            <a:r>
              <a:rPr kumimoji="0" lang="sv-SE" sz="1000" b="0" i="1" u="none" strike="noStrike" kern="1200" cap="none" spc="0" normalizeH="0" baseline="0" noProof="0" dirty="0">
                <a:ln>
                  <a:noFill/>
                </a:ln>
                <a:solidFill>
                  <a:srgbClr val="FFFFFF"/>
                </a:solidFill>
                <a:effectLst/>
                <a:uLnTx/>
                <a:uFillTx/>
                <a:latin typeface="Calibri"/>
                <a:ea typeface="+mn-ea"/>
                <a:cs typeface="+mn-cs"/>
              </a:rPr>
              <a:t>“Mer förståelse för att det faktiskt är viktigt i våra liv. De kan nog aldrig förstå hur det är för oss då de inte hade det när de var i vår ålder”</a:t>
            </a:r>
          </a:p>
        </p:txBody>
      </p:sp>
    </p:spTree>
    <p:extLst>
      <p:ext uri="{BB962C8B-B14F-4D97-AF65-F5344CB8AC3E}">
        <p14:creationId xmlns:p14="http://schemas.microsoft.com/office/powerpoint/2010/main" val="2176780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D015F-F400-3590-78C0-529158F2C9F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65027F7-B388-5956-E5F3-3AC519FCF676}"/>
              </a:ext>
            </a:extLst>
          </p:cNvPr>
          <p:cNvSpPr/>
          <p:nvPr/>
        </p:nvSpPr>
        <p:spPr>
          <a:xfrm>
            <a:off x="0" y="0"/>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pic>
        <p:nvPicPr>
          <p:cNvPr id="4" name="Bildobjekt 3" descr="Två personer i säng med bärbar dator">
            <a:extLst>
              <a:ext uri="{FF2B5EF4-FFF2-40B4-BE49-F238E27FC236}">
                <a16:creationId xmlns:a16="http://schemas.microsoft.com/office/drawing/2014/main" id="{22B26092-8DAF-633E-8AF3-0F5000594AC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28995" y="-2"/>
            <a:ext cx="5715003" cy="4867273"/>
          </a:xfrm>
          <a:prstGeom prst="rect">
            <a:avLst/>
          </a:prstGeom>
        </p:spPr>
      </p:pic>
      <p:sp>
        <p:nvSpPr>
          <p:cNvPr id="6" name="Rectangle 7">
            <a:extLst>
              <a:ext uri="{FF2B5EF4-FFF2-40B4-BE49-F238E27FC236}">
                <a16:creationId xmlns:a16="http://schemas.microsoft.com/office/drawing/2014/main" id="{819C3ABE-A737-8F23-E592-298F2E172EA4}"/>
              </a:ext>
            </a:extLst>
          </p:cNvPr>
          <p:cNvSpPr/>
          <p:nvPr/>
        </p:nvSpPr>
        <p:spPr>
          <a:xfrm>
            <a:off x="3428997" y="0"/>
            <a:ext cx="5715001" cy="486727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2" name="shpTitle">
            <a:extLst>
              <a:ext uri="{FF2B5EF4-FFF2-40B4-BE49-F238E27FC236}">
                <a16:creationId xmlns:a16="http://schemas.microsoft.com/office/drawing/2014/main" id="{13AA0C3A-4168-FE63-8643-74D9E42D3E9D}"/>
              </a:ext>
            </a:extLst>
          </p:cNvPr>
          <p:cNvSpPr txBox="1">
            <a:spLocks/>
          </p:cNvSpPr>
          <p:nvPr/>
        </p:nvSpPr>
        <p:spPr>
          <a:xfrm>
            <a:off x="-1" y="0"/>
            <a:ext cx="5272549" cy="4867274"/>
          </a:xfrm>
          <a:prstGeom prst="rect">
            <a:avLst/>
          </a:prstGeom>
          <a:noFill/>
        </p:spPr>
        <p:txBody>
          <a:bodyPr wrap="square" lIns="251999" tIns="0" rIns="360000" bIns="36000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1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rPr>
              <a:t>Skillnader och likheter mellan yngre och </a:t>
            </a:r>
            <a:r>
              <a:rPr kumimoji="0" lang="sv-SE" sz="4000" b="1" i="0" u="none" strike="noStrike" kern="1200" cap="none" spc="0" normalizeH="0" baseline="0" noProof="0" dirty="0" err="1">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rPr>
              <a:t>äldr</a:t>
            </a:r>
            <a:r>
              <a:rPr lang="sv-SE" sz="4000" b="1" dirty="0">
                <a:solidFill>
                  <a:srgbClr val="FFFFFF"/>
                </a:solidFill>
                <a:highlight>
                  <a:srgbClr val="414A4F"/>
                </a:highlight>
                <a:latin typeface="Calibri" panose="020F0502020204030204" pitchFamily="34" charset="0"/>
                <a:cs typeface="Calibri" panose="020F0502020204030204" pitchFamily="34" charset="0"/>
              </a:rPr>
              <a:t>e barns syn på livet online</a:t>
            </a:r>
            <a:endParaRPr kumimoji="0" lang="sv-SE" sz="4000" b="1" i="0" u="none" strike="noStrike" kern="1200" cap="none" spc="0" normalizeH="0" baseline="0" noProof="0" dirty="0">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28325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B61CE-8B84-7E10-1F2B-5C4235A13817}"/>
            </a:ext>
          </a:extLst>
        </p:cNvPr>
        <p:cNvGrpSpPr/>
        <p:nvPr/>
      </p:nvGrpSpPr>
      <p:grpSpPr>
        <a:xfrm>
          <a:off x="0" y="0"/>
          <a:ext cx="0" cy="0"/>
          <a:chOff x="0" y="0"/>
          <a:chExt cx="0" cy="0"/>
        </a:xfrm>
      </p:grpSpPr>
      <p:pic>
        <p:nvPicPr>
          <p:cNvPr id="12" name="Picture 11" descr="A person in a kitchen&#10;&#10;Description automatically generated">
            <a:extLst>
              <a:ext uri="{FF2B5EF4-FFF2-40B4-BE49-F238E27FC236}">
                <a16:creationId xmlns:a16="http://schemas.microsoft.com/office/drawing/2014/main" id="{5EF2253C-A89B-4653-4FE9-1279DF8FDF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0968"/>
          <a:stretch>
            <a:fillRect/>
          </a:stretch>
        </p:blipFill>
        <p:spPr>
          <a:xfrm>
            <a:off x="0" y="0"/>
            <a:ext cx="3613353" cy="4867276"/>
          </a:xfrm>
          <a:prstGeom prst="rect">
            <a:avLst/>
          </a:prstGeom>
        </p:spPr>
      </p:pic>
      <p:sp>
        <p:nvSpPr>
          <p:cNvPr id="14" name="Rectangle 20">
            <a:extLst>
              <a:ext uri="{FF2B5EF4-FFF2-40B4-BE49-F238E27FC236}">
                <a16:creationId xmlns:a16="http://schemas.microsoft.com/office/drawing/2014/main" id="{A4DBE500-09E2-FA62-B6BD-7C598E08ACBE}"/>
              </a:ext>
            </a:extLst>
          </p:cNvPr>
          <p:cNvSpPr/>
          <p:nvPr/>
        </p:nvSpPr>
        <p:spPr>
          <a:xfrm>
            <a:off x="-1" y="0"/>
            <a:ext cx="3613354" cy="4873623"/>
          </a:xfrm>
          <a:prstGeom prst="rect">
            <a:avLst/>
          </a:prstGeom>
          <a:solidFill>
            <a:srgbClr val="004A51">
              <a:alpha val="60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FF79BC6C-1430-4C62-0A4A-6530BDB0E57F}"/>
              </a:ext>
            </a:extLst>
          </p:cNvPr>
          <p:cNvSpPr/>
          <p:nvPr/>
        </p:nvSpPr>
        <p:spPr>
          <a:xfrm>
            <a:off x="3613353" y="0"/>
            <a:ext cx="5530646" cy="48700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86" name="Platshållare för text 13">
            <a:extLst>
              <a:ext uri="{FF2B5EF4-FFF2-40B4-BE49-F238E27FC236}">
                <a16:creationId xmlns:a16="http://schemas.microsoft.com/office/drawing/2014/main" id="{25988218-AA73-D659-AEAC-17D5775DA4D7}"/>
              </a:ext>
            </a:extLst>
          </p:cNvPr>
          <p:cNvSpPr txBox="1">
            <a:spLocks/>
          </p:cNvSpPr>
          <p:nvPr/>
        </p:nvSpPr>
        <p:spPr>
          <a:xfrm>
            <a:off x="3613352" y="447675"/>
            <a:ext cx="5530648" cy="4146446"/>
          </a:xfrm>
          <a:prstGeom prst="rect">
            <a:avLst/>
          </a:prstGeom>
        </p:spPr>
        <p:txBody>
          <a:bodyPr wrap="square" lIns="144000" tIns="144000" rIns="251999" bIns="144000" numCol="2" spcCol="21600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defTabSz="342900">
              <a:spcBef>
                <a:spcPts val="0"/>
              </a:spcBef>
              <a:buNone/>
              <a:defRPr/>
            </a:pPr>
            <a:r>
              <a:rPr lang="sv-SE" sz="1000" b="1" dirty="0">
                <a:solidFill>
                  <a:schemeClr val="tx2"/>
                </a:solidFill>
                <a:latin typeface="+mj-lt"/>
              </a:rPr>
              <a:t>Livet online i dag</a:t>
            </a:r>
            <a:br>
              <a:rPr lang="sv-SE" sz="1000" dirty="0">
                <a:solidFill>
                  <a:schemeClr val="tx2"/>
                </a:solidFill>
                <a:latin typeface="+mj-lt"/>
              </a:rPr>
            </a:br>
            <a:r>
              <a:rPr lang="sv-SE" sz="1000" dirty="0">
                <a:solidFill>
                  <a:schemeClr val="tx2"/>
                </a:solidFill>
                <a:latin typeface="+mj-lt"/>
              </a:rPr>
              <a:t>- Hålla </a:t>
            </a:r>
            <a:r>
              <a:rPr lang="sv-SE" sz="1000" b="1" dirty="0">
                <a:solidFill>
                  <a:schemeClr val="tx2"/>
                </a:solidFill>
                <a:latin typeface="+mj-lt"/>
              </a:rPr>
              <a:t>kontakt med vänner och </a:t>
            </a:r>
            <a:r>
              <a:rPr lang="sv-SE" sz="1000" dirty="0">
                <a:solidFill>
                  <a:schemeClr val="tx2"/>
                </a:solidFill>
                <a:latin typeface="+mj-lt"/>
              </a:rPr>
              <a:t>få </a:t>
            </a:r>
            <a:r>
              <a:rPr lang="sv-SE" sz="1000" b="1" dirty="0">
                <a:solidFill>
                  <a:schemeClr val="tx2"/>
                </a:solidFill>
                <a:latin typeface="+mj-lt"/>
              </a:rPr>
              <a:t>underhållning</a:t>
            </a:r>
            <a:r>
              <a:rPr lang="sv-SE" sz="1000" dirty="0">
                <a:solidFill>
                  <a:schemeClr val="tx2"/>
                </a:solidFill>
                <a:latin typeface="+mj-lt"/>
              </a:rPr>
              <a:t> (klipp, serier, spel).</a:t>
            </a:r>
            <a:br>
              <a:rPr lang="sv-SE" sz="1000" dirty="0">
                <a:solidFill>
                  <a:schemeClr val="tx2"/>
                </a:solidFill>
                <a:latin typeface="+mj-lt"/>
              </a:rPr>
            </a:br>
            <a:endParaRPr lang="sv-SE" sz="1000" dirty="0">
              <a:solidFill>
                <a:schemeClr val="tx2"/>
              </a:solidFill>
              <a:latin typeface="+mj-lt"/>
            </a:endParaRPr>
          </a:p>
          <a:p>
            <a:pPr marL="0" indent="0">
              <a:buNone/>
            </a:pPr>
            <a:r>
              <a:rPr lang="sv-SE" sz="1000" b="1" dirty="0">
                <a:solidFill>
                  <a:schemeClr val="tx2"/>
                </a:solidFill>
                <a:latin typeface="+mj-lt"/>
              </a:rPr>
              <a:t>AI – användning och attityd</a:t>
            </a:r>
            <a:br>
              <a:rPr lang="sv-SE" sz="1000" b="1" dirty="0">
                <a:solidFill>
                  <a:schemeClr val="tx2"/>
                </a:solidFill>
                <a:latin typeface="+mj-lt"/>
              </a:rPr>
            </a:br>
            <a:r>
              <a:rPr lang="sv-SE" sz="1000" dirty="0">
                <a:solidFill>
                  <a:schemeClr val="tx2"/>
                </a:solidFill>
                <a:latin typeface="+mj-lt"/>
              </a:rPr>
              <a:t>Både barn och ungdomar använder AI främst för </a:t>
            </a:r>
            <a:r>
              <a:rPr lang="sv-SE" sz="1000" b="1" dirty="0">
                <a:solidFill>
                  <a:schemeClr val="tx2"/>
                </a:solidFill>
                <a:latin typeface="+mj-lt"/>
              </a:rPr>
              <a:t>skolarbete och plugg </a:t>
            </a:r>
            <a:r>
              <a:rPr lang="sv-SE" sz="1000" dirty="0">
                <a:solidFill>
                  <a:schemeClr val="tx2"/>
                </a:solidFill>
                <a:latin typeface="+mj-lt"/>
              </a:rPr>
              <a:t>– </a:t>
            </a:r>
            <a:r>
              <a:rPr lang="sv-SE" sz="1000" dirty="0" err="1">
                <a:solidFill>
                  <a:schemeClr val="tx2"/>
                </a:solidFill>
                <a:latin typeface="+mj-lt"/>
              </a:rPr>
              <a:t>quiz</a:t>
            </a:r>
            <a:r>
              <a:rPr lang="sv-SE" sz="1000" dirty="0">
                <a:solidFill>
                  <a:schemeClr val="tx2"/>
                </a:solidFill>
                <a:latin typeface="+mj-lt"/>
              </a:rPr>
              <a:t>, förklaringar, provträning.</a:t>
            </a:r>
          </a:p>
          <a:p>
            <a:pPr marL="514350" lvl="1" indent="-171450">
              <a:buFont typeface="Courier New" panose="02070309020205020404" pitchFamily="49" charset="0"/>
              <a:buChar char="o"/>
            </a:pPr>
            <a:endParaRPr lang="sv-SE" sz="1000" dirty="0">
              <a:solidFill>
                <a:schemeClr val="tx2"/>
              </a:solidFill>
              <a:latin typeface="+mj-lt"/>
            </a:endParaRPr>
          </a:p>
          <a:p>
            <a:pPr marL="0" indent="0">
              <a:buNone/>
            </a:pPr>
            <a:r>
              <a:rPr lang="sv-SE" sz="1000" b="1" dirty="0">
                <a:solidFill>
                  <a:schemeClr val="tx2"/>
                </a:solidFill>
                <a:latin typeface="+mj-lt"/>
              </a:rPr>
              <a:t>Anmälningar till plattformar/spel</a:t>
            </a:r>
            <a:br>
              <a:rPr lang="sv-SE" sz="1000" b="1" dirty="0">
                <a:solidFill>
                  <a:schemeClr val="tx2"/>
                </a:solidFill>
                <a:latin typeface="+mj-lt"/>
              </a:rPr>
            </a:br>
            <a:r>
              <a:rPr lang="sv-SE" sz="1000" dirty="0">
                <a:solidFill>
                  <a:schemeClr val="tx2"/>
                </a:solidFill>
                <a:latin typeface="+mj-lt"/>
              </a:rPr>
              <a:t>- Båda grupperna vet i huvudsak </a:t>
            </a:r>
            <a:r>
              <a:rPr lang="sv-SE" sz="1000" b="1" dirty="0">
                <a:solidFill>
                  <a:schemeClr val="tx2"/>
                </a:solidFill>
                <a:latin typeface="+mj-lt"/>
              </a:rPr>
              <a:t>hur man anmäler </a:t>
            </a:r>
            <a:r>
              <a:rPr lang="sv-SE" sz="1000" dirty="0">
                <a:solidFill>
                  <a:schemeClr val="tx2"/>
                </a:solidFill>
                <a:latin typeface="+mj-lt"/>
              </a:rPr>
              <a:t>och har gjort det någon gång.</a:t>
            </a:r>
            <a:br>
              <a:rPr lang="sv-SE" sz="1000" dirty="0">
                <a:solidFill>
                  <a:schemeClr val="tx2"/>
                </a:solidFill>
                <a:latin typeface="+mj-lt"/>
              </a:rPr>
            </a:br>
            <a:r>
              <a:rPr lang="sv-SE" sz="1000" dirty="0">
                <a:solidFill>
                  <a:schemeClr val="tx2"/>
                </a:solidFill>
                <a:latin typeface="+mj-lt"/>
              </a:rPr>
              <a:t>- Båda upplever att det ofta blir </a:t>
            </a:r>
            <a:r>
              <a:rPr lang="sv-SE" sz="1000" b="1" dirty="0">
                <a:solidFill>
                  <a:schemeClr val="tx2"/>
                </a:solidFill>
                <a:latin typeface="+mj-lt"/>
              </a:rPr>
              <a:t>lite eller ingen återkoppling</a:t>
            </a:r>
            <a:r>
              <a:rPr lang="sv-SE" sz="1000" dirty="0">
                <a:solidFill>
                  <a:schemeClr val="tx2"/>
                </a:solidFill>
                <a:latin typeface="+mj-lt"/>
              </a:rPr>
              <a:t>, vilket gör att anmälningar ibland känns meningslösa.</a:t>
            </a:r>
          </a:p>
          <a:p>
            <a:endParaRPr lang="sv-SE" sz="1000" dirty="0">
              <a:solidFill>
                <a:schemeClr val="tx2"/>
              </a:solidFill>
              <a:latin typeface="+mj-lt"/>
            </a:endParaRPr>
          </a:p>
          <a:p>
            <a:pPr marL="0" indent="0">
              <a:buNone/>
            </a:pPr>
            <a:r>
              <a:rPr lang="sv-SE" sz="1000" b="1" dirty="0">
                <a:solidFill>
                  <a:schemeClr val="tx2"/>
                </a:solidFill>
                <a:latin typeface="+mj-lt"/>
              </a:rPr>
              <a:t>Skärmtid och relationen till vuxna</a:t>
            </a:r>
            <a:br>
              <a:rPr lang="sv-SE" sz="1000" b="1" dirty="0">
                <a:solidFill>
                  <a:schemeClr val="tx2"/>
                </a:solidFill>
                <a:latin typeface="+mj-lt"/>
              </a:rPr>
            </a:br>
            <a:r>
              <a:rPr lang="sv-SE" sz="1000" dirty="0">
                <a:solidFill>
                  <a:schemeClr val="tx2"/>
                </a:solidFill>
                <a:latin typeface="+mj-lt"/>
              </a:rPr>
              <a:t>- Skärmtid skapar </a:t>
            </a:r>
            <a:r>
              <a:rPr lang="sv-SE" sz="1000" b="1" dirty="0">
                <a:solidFill>
                  <a:schemeClr val="tx2"/>
                </a:solidFill>
                <a:latin typeface="+mj-lt"/>
              </a:rPr>
              <a:t>konfliktpotential</a:t>
            </a:r>
            <a:r>
              <a:rPr lang="sv-SE" sz="1000" dirty="0">
                <a:solidFill>
                  <a:schemeClr val="tx2"/>
                </a:solidFill>
                <a:latin typeface="+mj-lt"/>
              </a:rPr>
              <a:t> i båda grupper: barnen vill ha frihet, föräldrar vill begränsa. </a:t>
            </a:r>
            <a:br>
              <a:rPr lang="sv-SE" sz="1000" dirty="0">
                <a:solidFill>
                  <a:schemeClr val="tx2"/>
                </a:solidFill>
                <a:latin typeface="+mj-lt"/>
              </a:rPr>
            </a:br>
            <a:r>
              <a:rPr lang="sv-SE" sz="1000" dirty="0">
                <a:solidFill>
                  <a:schemeClr val="tx2"/>
                </a:solidFill>
                <a:latin typeface="+mj-lt"/>
              </a:rPr>
              <a:t>- Båda grupperna uppskattar när föräldrar </a:t>
            </a:r>
            <a:r>
              <a:rPr lang="sv-SE" sz="1000" b="1" dirty="0">
                <a:solidFill>
                  <a:schemeClr val="tx2"/>
                </a:solidFill>
                <a:latin typeface="+mj-lt"/>
              </a:rPr>
              <a:t>visar lagom intresse </a:t>
            </a:r>
            <a:r>
              <a:rPr lang="sv-SE" sz="1000" dirty="0">
                <a:solidFill>
                  <a:schemeClr val="tx2"/>
                </a:solidFill>
                <a:latin typeface="+mj-lt"/>
              </a:rPr>
              <a:t>och inte bara “tjatar”.</a:t>
            </a:r>
          </a:p>
          <a:p>
            <a:pPr marL="514350" lvl="1" indent="-171450">
              <a:buFont typeface="Courier New" panose="02070309020205020404" pitchFamily="49" charset="0"/>
              <a:buChar char="o"/>
            </a:pPr>
            <a:endParaRPr lang="sv-SE" sz="1000" dirty="0">
              <a:solidFill>
                <a:schemeClr val="tx2"/>
              </a:solidFill>
              <a:latin typeface="+mj-lt"/>
            </a:endParaRPr>
          </a:p>
          <a:p>
            <a:pPr marL="0" indent="0">
              <a:buNone/>
            </a:pPr>
            <a:r>
              <a:rPr lang="sv-SE" sz="1000" b="1" dirty="0">
                <a:solidFill>
                  <a:schemeClr val="tx2"/>
                </a:solidFill>
                <a:latin typeface="+mj-lt"/>
              </a:rPr>
              <a:t>Stöd och support – vad de vill ha från vuxna</a:t>
            </a:r>
          </a:p>
          <a:p>
            <a:pPr marL="0" indent="0">
              <a:buSzPct val="100000"/>
              <a:buNone/>
            </a:pPr>
            <a:r>
              <a:rPr lang="sv-SE" sz="1000" dirty="0">
                <a:solidFill>
                  <a:schemeClr val="tx2"/>
                </a:solidFill>
                <a:latin typeface="+mj-lt"/>
              </a:rPr>
              <a:t>- Båda grupperna vill att vuxna: lyssnar lugnt, inte blir arga eller dömande, visar att de bryr sig och vill förstå.</a:t>
            </a:r>
          </a:p>
          <a:p>
            <a:pPr marL="0" indent="0">
              <a:buSzPct val="100000"/>
              <a:buNone/>
            </a:pPr>
            <a:r>
              <a:rPr lang="sv-SE" sz="1000" dirty="0">
                <a:solidFill>
                  <a:schemeClr val="tx2"/>
                </a:solidFill>
                <a:latin typeface="+mj-lt"/>
              </a:rPr>
              <a:t>- Båda tycker att vuxna ska oroa sig mest för: främlingar/“gubbar” online, hat och elakheter och att barn kan bli utnyttjade.</a:t>
            </a:r>
          </a:p>
          <a:p>
            <a:pPr lvl="1"/>
            <a:endParaRPr lang="sv-SE" sz="1000" dirty="0">
              <a:solidFill>
                <a:schemeClr val="tx2"/>
              </a:solidFill>
              <a:latin typeface="+mj-lt"/>
            </a:endParaRPr>
          </a:p>
          <a:p>
            <a:pPr marL="0" indent="0">
              <a:buNone/>
            </a:pPr>
            <a:r>
              <a:rPr lang="sv-SE" sz="1000" b="1" dirty="0">
                <a:solidFill>
                  <a:schemeClr val="tx2"/>
                </a:solidFill>
                <a:latin typeface="+mj-lt"/>
              </a:rPr>
              <a:t>När något händer – vart vänder man sig?</a:t>
            </a:r>
          </a:p>
          <a:p>
            <a:pPr marL="0" indent="0">
              <a:buNone/>
            </a:pPr>
            <a:r>
              <a:rPr lang="sv-SE" sz="1000" dirty="0">
                <a:solidFill>
                  <a:schemeClr val="tx2"/>
                </a:solidFill>
                <a:latin typeface="+mj-lt"/>
              </a:rPr>
              <a:t>- I båda grupperna går man oftast till vänner först, och först därefter till föräldrar om det känns allvarligt.</a:t>
            </a:r>
          </a:p>
          <a:p>
            <a:pPr marL="0" indent="0">
              <a:buNone/>
            </a:pPr>
            <a:r>
              <a:rPr lang="sv-SE" sz="1000" dirty="0">
                <a:solidFill>
                  <a:schemeClr val="tx2"/>
                </a:solidFill>
                <a:latin typeface="+mj-lt"/>
              </a:rPr>
              <a:t>- Skäl att inte berätta för vuxna: skam/pinsamt, rädsla för att föräldrar ska bli arga eller ta bort mobilen/spelet och oro för att de ska göra “en stor grej” av det. </a:t>
            </a:r>
          </a:p>
        </p:txBody>
      </p:sp>
      <p:sp>
        <p:nvSpPr>
          <p:cNvPr id="11" name="Title 10">
            <a:extLst>
              <a:ext uri="{FF2B5EF4-FFF2-40B4-BE49-F238E27FC236}">
                <a16:creationId xmlns:a16="http://schemas.microsoft.com/office/drawing/2014/main" id="{EDD17B99-0789-62BB-6A85-60F3810E53B9}"/>
              </a:ext>
            </a:extLst>
          </p:cNvPr>
          <p:cNvSpPr>
            <a:spLocks noGrp="1"/>
          </p:cNvSpPr>
          <p:nvPr>
            <p:ph type="title"/>
          </p:nvPr>
        </p:nvSpPr>
        <p:spPr>
          <a:xfrm>
            <a:off x="2" y="0"/>
            <a:ext cx="3613354" cy="4695825"/>
          </a:xfrm>
        </p:spPr>
        <p:txBody>
          <a:bodyPr lIns="251999" tIns="0" rIns="144000" bIns="0"/>
          <a:lstStyle/>
          <a:p>
            <a:pPr lvl="0" defTabSz="342892">
              <a:lnSpc>
                <a:spcPct val="110000"/>
              </a:lnSpc>
              <a:tabLst>
                <a:tab pos="133347" algn="l"/>
              </a:tabLst>
              <a:defRPr/>
            </a:pPr>
            <a:r>
              <a:rPr lang="sv-SE" sz="3600" b="1" dirty="0">
                <a:solidFill>
                  <a:srgbClr val="FFFFFF"/>
                </a:solidFill>
                <a:latin typeface="Calibri" panose="020F0502020204030204" pitchFamily="34" charset="0"/>
                <a:cs typeface="Calibri" panose="020F0502020204030204" pitchFamily="34" charset="0"/>
              </a:rPr>
              <a:t>Likheter mellan barn 10-13 år och ungdomar 14-17 år </a:t>
            </a:r>
          </a:p>
        </p:txBody>
      </p:sp>
    </p:spTree>
    <p:extLst>
      <p:ext uri="{BB962C8B-B14F-4D97-AF65-F5344CB8AC3E}">
        <p14:creationId xmlns:p14="http://schemas.microsoft.com/office/powerpoint/2010/main" val="323038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E14F8965-15C9-50D8-EEC8-6F6AA0B9C1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4867276"/>
          </a:xfrm>
          <a:prstGeom prst="rect">
            <a:avLst/>
          </a:prstGeom>
        </p:spPr>
      </p:pic>
      <p:sp>
        <p:nvSpPr>
          <p:cNvPr id="16" name="Rectangle 142">
            <a:extLst>
              <a:ext uri="{FF2B5EF4-FFF2-40B4-BE49-F238E27FC236}">
                <a16:creationId xmlns:a16="http://schemas.microsoft.com/office/drawing/2014/main" id="{D9E701A8-819B-8A57-E6AA-433DBD35F0C7}"/>
              </a:ext>
            </a:extLst>
          </p:cNvPr>
          <p:cNvSpPr/>
          <p:nvPr/>
        </p:nvSpPr>
        <p:spPr>
          <a:xfrm>
            <a:off x="840" y="-9671"/>
            <a:ext cx="9143160" cy="4881863"/>
          </a:xfrm>
          <a:prstGeom prst="rect">
            <a:avLst/>
          </a:prstGeom>
          <a:solidFill>
            <a:srgbClr val="3C8C86">
              <a:alpha val="30112"/>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2" name="shpTitle">
            <a:extLst>
              <a:ext uri="{FF2B5EF4-FFF2-40B4-BE49-F238E27FC236}">
                <a16:creationId xmlns:a16="http://schemas.microsoft.com/office/drawing/2014/main" id="{9A677FE1-A538-0B8D-37AA-3372A1273AB3}"/>
              </a:ext>
            </a:extLst>
          </p:cNvPr>
          <p:cNvSpPr txBox="1">
            <a:spLocks/>
          </p:cNvSpPr>
          <p:nvPr/>
        </p:nvSpPr>
        <p:spPr>
          <a:xfrm>
            <a:off x="1043" y="-1"/>
            <a:ext cx="7336279" cy="411163"/>
          </a:xfrm>
          <a:prstGeom prst="rect">
            <a:avLst/>
          </a:prstGeom>
          <a:noFill/>
        </p:spPr>
        <p:txBody>
          <a:bodyPr wrap="square" lIns="251999" tIns="432000" rIns="251999"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r>
              <a:rPr kumimoji="0" lang="sv-SE" sz="2800" b="1" i="0" u="none" strike="noStrike" kern="1200" cap="none" spc="0" normalizeH="0" baseline="0" noProof="0" dirty="0">
                <a:ln>
                  <a:noFill/>
                </a:ln>
                <a:solidFill>
                  <a:srgbClr val="FFFFFF"/>
                </a:solidFill>
                <a:effectLst/>
                <a:highlight>
                  <a:srgbClr val="414A4F"/>
                </a:highlight>
                <a:uLnTx/>
                <a:uFillTx/>
                <a:latin typeface="Calibri" charset="0"/>
                <a:ea typeface="+mj-ea"/>
                <a:cs typeface="Calibri" charset="0"/>
              </a:rPr>
              <a:t>Grupp 1: 10 – 13 ÅRINGAR</a:t>
            </a:r>
          </a:p>
        </p:txBody>
      </p:sp>
      <p:sp>
        <p:nvSpPr>
          <p:cNvPr id="5" name="Rektangel 4">
            <a:extLst>
              <a:ext uri="{FF2B5EF4-FFF2-40B4-BE49-F238E27FC236}">
                <a16:creationId xmlns:a16="http://schemas.microsoft.com/office/drawing/2014/main" id="{5F8FDBDE-1733-4946-CB45-3335DC4BB5DA}"/>
              </a:ext>
            </a:extLst>
          </p:cNvPr>
          <p:cNvSpPr/>
          <p:nvPr/>
        </p:nvSpPr>
        <p:spPr>
          <a:xfrm>
            <a:off x="1682604" y="1003065"/>
            <a:ext cx="1362843" cy="1795728"/>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cs typeface="Arial" panose="020B0604020202020204" pitchFamily="34" charset="0"/>
              </a:rPr>
              <a:t>Kille 10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Tillbringar mer än 4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Spelar på </a:t>
            </a:r>
            <a:r>
              <a:rPr lang="sv-SE" sz="900" dirty="0" err="1">
                <a:solidFill>
                  <a:schemeClr val="tx1"/>
                </a:solidFill>
                <a:cs typeface="Arial" panose="020B0604020202020204" pitchFamily="34" charset="0"/>
              </a:rPr>
              <a:t>Roblox</a:t>
            </a:r>
            <a:r>
              <a:rPr lang="sv-SE" sz="900" dirty="0">
                <a:solidFill>
                  <a:schemeClr val="tx1"/>
                </a:solidFill>
                <a:cs typeface="Arial" panose="020B0604020202020204" pitchFamily="34" charset="0"/>
              </a:rPr>
              <a:t>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Kollar på YouTube</a:t>
            </a:r>
          </a:p>
          <a:p>
            <a:pPr marL="17145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känts sig otrygg</a:t>
            </a:r>
            <a:endParaRPr lang="sv-SE" sz="900" dirty="0">
              <a:solidFill>
                <a:schemeClr val="tx1"/>
              </a:solidFill>
            </a:endParaRPr>
          </a:p>
        </p:txBody>
      </p:sp>
      <p:sp>
        <p:nvSpPr>
          <p:cNvPr id="7" name="Rektangel 2">
            <a:extLst>
              <a:ext uri="{FF2B5EF4-FFF2-40B4-BE49-F238E27FC236}">
                <a16:creationId xmlns:a16="http://schemas.microsoft.com/office/drawing/2014/main" id="{63687A6C-0778-C188-1B57-15CE5F5E6D36}"/>
              </a:ext>
            </a:extLst>
          </p:cNvPr>
          <p:cNvSpPr/>
          <p:nvPr/>
        </p:nvSpPr>
        <p:spPr>
          <a:xfrm>
            <a:off x="3192654" y="1003065"/>
            <a:ext cx="1357120" cy="1795728"/>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rPr>
              <a:t>Tjej 10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Tillbringar 1-2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Spelar på </a:t>
            </a:r>
            <a:r>
              <a:rPr lang="sv-SE" sz="900" dirty="0" err="1">
                <a:solidFill>
                  <a:schemeClr val="tx1"/>
                </a:solidFill>
                <a:cs typeface="Arial" panose="020B0604020202020204" pitchFamily="34" charset="0"/>
              </a:rPr>
              <a:t>Roblox</a:t>
            </a:r>
            <a:endParaRPr lang="sv-SE" sz="900" dirty="0">
              <a:solidFill>
                <a:schemeClr val="tx1"/>
              </a:solidFill>
              <a:cs typeface="Arial" panose="020B0604020202020204" pitchFamily="34" charset="0"/>
            </a:endParaRP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Chattar på </a:t>
            </a:r>
            <a:r>
              <a:rPr lang="sv-SE" sz="900" dirty="0" err="1">
                <a:solidFill>
                  <a:schemeClr val="tx1"/>
                </a:solidFill>
                <a:cs typeface="Arial" panose="020B0604020202020204" pitchFamily="34" charset="0"/>
              </a:rPr>
              <a:t>WhatsApp</a:t>
            </a:r>
            <a:endParaRPr lang="sv-SE" sz="900" dirty="0">
              <a:solidFill>
                <a:schemeClr val="tx1"/>
              </a:solidFill>
              <a:cs typeface="Arial" panose="020B0604020202020204" pitchFamily="34" charset="0"/>
            </a:endParaRPr>
          </a:p>
          <a:p>
            <a:pPr marL="17145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känts sig otrygg</a:t>
            </a:r>
            <a:endParaRPr lang="sv-SE" sz="900" dirty="0">
              <a:solidFill>
                <a:schemeClr val="tx1"/>
              </a:solidFill>
            </a:endParaRPr>
          </a:p>
        </p:txBody>
      </p:sp>
      <p:sp>
        <p:nvSpPr>
          <p:cNvPr id="8" name="Rektangel 2">
            <a:extLst>
              <a:ext uri="{FF2B5EF4-FFF2-40B4-BE49-F238E27FC236}">
                <a16:creationId xmlns:a16="http://schemas.microsoft.com/office/drawing/2014/main" id="{2009A7AF-B3F1-01B3-D324-24A9222AC0B3}"/>
              </a:ext>
            </a:extLst>
          </p:cNvPr>
          <p:cNvSpPr/>
          <p:nvPr/>
        </p:nvSpPr>
        <p:spPr>
          <a:xfrm>
            <a:off x="4727210" y="1003065"/>
            <a:ext cx="1357120" cy="1795728"/>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cs typeface="Arial" panose="020B0604020202020204" pitchFamily="34" charset="0"/>
              </a:rPr>
              <a:t>Tjej 13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Tillbringar mer än 4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Använder </a:t>
            </a:r>
            <a:r>
              <a:rPr lang="sv-SE" sz="900" dirty="0" err="1">
                <a:solidFill>
                  <a:schemeClr val="tx1"/>
                </a:solidFill>
                <a:cs typeface="Arial" panose="020B0604020202020204" pitchFamily="34" charset="0"/>
              </a:rPr>
              <a:t>TikTok</a:t>
            </a:r>
            <a:r>
              <a:rPr lang="sv-SE" sz="900" dirty="0">
                <a:solidFill>
                  <a:schemeClr val="tx1"/>
                </a:solidFill>
                <a:cs typeface="Arial" panose="020B0604020202020204" pitchFamily="34" charset="0"/>
              </a:rPr>
              <a:t>, </a:t>
            </a:r>
            <a:r>
              <a:rPr lang="sv-SE" sz="900" dirty="0" err="1">
                <a:solidFill>
                  <a:schemeClr val="tx1"/>
                </a:solidFill>
                <a:cs typeface="Arial" panose="020B0604020202020204" pitchFamily="34" charset="0"/>
              </a:rPr>
              <a:t>Snapchat,Spotify</a:t>
            </a:r>
            <a:r>
              <a:rPr lang="sv-SE" sz="900" dirty="0">
                <a:solidFill>
                  <a:schemeClr val="tx1"/>
                </a:solidFill>
                <a:cs typeface="Arial" panose="020B0604020202020204" pitchFamily="34" charset="0"/>
              </a:rPr>
              <a:t>, YouTube, </a:t>
            </a:r>
            <a:r>
              <a:rPr lang="sv-SE" sz="900" dirty="0" err="1">
                <a:solidFill>
                  <a:schemeClr val="tx1"/>
                </a:solidFill>
                <a:cs typeface="Arial" panose="020B0604020202020204" pitchFamily="34" charset="0"/>
              </a:rPr>
              <a:t>Roblox</a:t>
            </a:r>
            <a:r>
              <a:rPr lang="sv-SE" sz="900" dirty="0">
                <a:solidFill>
                  <a:schemeClr val="tx1"/>
                </a:solidFill>
                <a:cs typeface="Arial" panose="020B0604020202020204" pitchFamily="34" charset="0"/>
              </a:rPr>
              <a:t> och Starstable</a:t>
            </a:r>
            <a:endParaRPr lang="sv-SE" sz="900" b="1" dirty="0">
              <a:solidFill>
                <a:schemeClr val="tx1"/>
              </a:solidFill>
            </a:endParaRPr>
          </a:p>
        </p:txBody>
      </p:sp>
      <p:sp>
        <p:nvSpPr>
          <p:cNvPr id="9" name="Rektangel 2">
            <a:extLst>
              <a:ext uri="{FF2B5EF4-FFF2-40B4-BE49-F238E27FC236}">
                <a16:creationId xmlns:a16="http://schemas.microsoft.com/office/drawing/2014/main" id="{4410F1EF-FF79-C451-95DB-E348CE7C7386}"/>
              </a:ext>
            </a:extLst>
          </p:cNvPr>
          <p:cNvSpPr/>
          <p:nvPr/>
        </p:nvSpPr>
        <p:spPr>
          <a:xfrm>
            <a:off x="6261767" y="1003065"/>
            <a:ext cx="1357120" cy="1795728"/>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cs typeface="Arial" panose="020B0604020202020204" pitchFamily="34" charset="0"/>
              </a:rPr>
              <a:t>Tjej 12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Tillbringar mer än 3-4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Använder YouTube, </a:t>
            </a:r>
            <a:r>
              <a:rPr lang="sv-SE" sz="900" dirty="0" err="1">
                <a:solidFill>
                  <a:schemeClr val="tx1"/>
                </a:solidFill>
                <a:cs typeface="Arial" panose="020B0604020202020204" pitchFamily="34" charset="0"/>
              </a:rPr>
              <a:t>Netflix</a:t>
            </a:r>
            <a:r>
              <a:rPr lang="sv-SE" sz="900" dirty="0">
                <a:solidFill>
                  <a:schemeClr val="tx1"/>
                </a:solidFill>
                <a:cs typeface="Arial" panose="020B0604020202020204" pitchFamily="34" charset="0"/>
              </a:rPr>
              <a:t> och spelar</a:t>
            </a:r>
            <a:endParaRPr lang="sv-SE" sz="700" dirty="0">
              <a:solidFill>
                <a:schemeClr val="tx1"/>
              </a:solidFill>
            </a:endParaRPr>
          </a:p>
        </p:txBody>
      </p:sp>
      <p:sp>
        <p:nvSpPr>
          <p:cNvPr id="10" name="Rektangel 2">
            <a:extLst>
              <a:ext uri="{FF2B5EF4-FFF2-40B4-BE49-F238E27FC236}">
                <a16:creationId xmlns:a16="http://schemas.microsoft.com/office/drawing/2014/main" id="{8BB03525-EFE3-F948-EC10-E48805FA0672}"/>
              </a:ext>
            </a:extLst>
          </p:cNvPr>
          <p:cNvSpPr/>
          <p:nvPr/>
        </p:nvSpPr>
        <p:spPr>
          <a:xfrm>
            <a:off x="3192654" y="2931308"/>
            <a:ext cx="1357120" cy="1803453"/>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cs typeface="Arial" panose="020B0604020202020204" pitchFamily="34" charset="0"/>
              </a:rPr>
              <a:t>Tjej 13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Tillbringar 2-3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Använder YouTube, Instagram och </a:t>
            </a:r>
            <a:r>
              <a:rPr lang="sv-SE" sz="900" dirty="0" err="1">
                <a:solidFill>
                  <a:schemeClr val="tx1"/>
                </a:solidFill>
                <a:cs typeface="Arial" panose="020B0604020202020204" pitchFamily="34" charset="0"/>
              </a:rPr>
              <a:t>Snapchat</a:t>
            </a:r>
            <a:endParaRPr lang="sv-SE" sz="900" dirty="0">
              <a:solidFill>
                <a:schemeClr val="tx1"/>
              </a:solidFill>
              <a:cs typeface="Arial" panose="020B0604020202020204" pitchFamily="34" charset="0"/>
            </a:endParaRPr>
          </a:p>
          <a:p>
            <a:pPr marL="17145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känts sig otrygg</a:t>
            </a:r>
            <a:endParaRPr lang="sv-SE" sz="900" b="1" dirty="0">
              <a:solidFill>
                <a:schemeClr val="tx1"/>
              </a:solidFill>
            </a:endParaRPr>
          </a:p>
        </p:txBody>
      </p:sp>
      <p:sp>
        <p:nvSpPr>
          <p:cNvPr id="4" name="Rektangel 2">
            <a:extLst>
              <a:ext uri="{FF2B5EF4-FFF2-40B4-BE49-F238E27FC236}">
                <a16:creationId xmlns:a16="http://schemas.microsoft.com/office/drawing/2014/main" id="{9F2C3EB1-F811-4032-2F12-C21D1B9A8D29}"/>
              </a:ext>
            </a:extLst>
          </p:cNvPr>
          <p:cNvSpPr/>
          <p:nvPr/>
        </p:nvSpPr>
        <p:spPr>
          <a:xfrm>
            <a:off x="4727210" y="2939033"/>
            <a:ext cx="1347611" cy="1795728"/>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rPr>
              <a:t>Kille 12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Tillbringar 3-4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Använder YouTube, Shorts och </a:t>
            </a:r>
            <a:r>
              <a:rPr lang="sv-SE" sz="900" dirty="0" err="1">
                <a:solidFill>
                  <a:schemeClr val="tx1"/>
                </a:solidFill>
                <a:cs typeface="Arial" panose="020B0604020202020204" pitchFamily="34" charset="0"/>
              </a:rPr>
              <a:t>Snapchat</a:t>
            </a:r>
            <a:endParaRPr lang="sv-SE" sz="900" dirty="0">
              <a:solidFill>
                <a:schemeClr val="tx1"/>
              </a:solidFill>
            </a:endParaRPr>
          </a:p>
        </p:txBody>
      </p:sp>
      <p:sp>
        <p:nvSpPr>
          <p:cNvPr id="6" name="Rektangel 2">
            <a:extLst>
              <a:ext uri="{FF2B5EF4-FFF2-40B4-BE49-F238E27FC236}">
                <a16:creationId xmlns:a16="http://schemas.microsoft.com/office/drawing/2014/main" id="{BE238BA0-6768-D11A-DBC9-83A5D5D885CA}"/>
              </a:ext>
            </a:extLst>
          </p:cNvPr>
          <p:cNvSpPr/>
          <p:nvPr/>
        </p:nvSpPr>
        <p:spPr>
          <a:xfrm>
            <a:off x="6261767" y="2939033"/>
            <a:ext cx="1357120" cy="1795728"/>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cs typeface="Arial" panose="020B0604020202020204" pitchFamily="34" charset="0"/>
              </a:rPr>
              <a:t>Tjej 12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Tillbringar 3-4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Använder </a:t>
            </a:r>
            <a:r>
              <a:rPr lang="sv-SE" sz="900" dirty="0" err="1">
                <a:solidFill>
                  <a:schemeClr val="tx1"/>
                </a:solidFill>
                <a:cs typeface="Arial" panose="020B0604020202020204" pitchFamily="34" charset="0"/>
              </a:rPr>
              <a:t>TikTok</a:t>
            </a:r>
            <a:r>
              <a:rPr lang="sv-SE" sz="900" dirty="0">
                <a:solidFill>
                  <a:schemeClr val="tx1"/>
                </a:solidFill>
                <a:cs typeface="Arial" panose="020B0604020202020204" pitchFamily="34" charset="0"/>
              </a:rPr>
              <a:t>, </a:t>
            </a:r>
            <a:r>
              <a:rPr lang="sv-SE" sz="900" dirty="0" err="1">
                <a:solidFill>
                  <a:schemeClr val="tx1"/>
                </a:solidFill>
                <a:cs typeface="Arial" panose="020B0604020202020204" pitchFamily="34" charset="0"/>
              </a:rPr>
              <a:t>Snapchat</a:t>
            </a:r>
            <a:r>
              <a:rPr lang="sv-SE" sz="900" dirty="0">
                <a:solidFill>
                  <a:schemeClr val="tx1"/>
                </a:solidFill>
                <a:cs typeface="Arial" panose="020B0604020202020204" pitchFamily="34" charset="0"/>
              </a:rPr>
              <a:t> och YouTube</a:t>
            </a:r>
            <a:endParaRPr lang="sv-SE" sz="900" dirty="0">
              <a:solidFill>
                <a:schemeClr val="tx1"/>
              </a:solidFill>
            </a:endParaRPr>
          </a:p>
        </p:txBody>
      </p:sp>
      <p:sp>
        <p:nvSpPr>
          <p:cNvPr id="12" name="Rektangel 11">
            <a:extLst>
              <a:ext uri="{FF2B5EF4-FFF2-40B4-BE49-F238E27FC236}">
                <a16:creationId xmlns:a16="http://schemas.microsoft.com/office/drawing/2014/main" id="{1184FD08-1EF0-4979-4346-F9FC725F9DD5}"/>
              </a:ext>
            </a:extLst>
          </p:cNvPr>
          <p:cNvSpPr/>
          <p:nvPr/>
        </p:nvSpPr>
        <p:spPr>
          <a:xfrm>
            <a:off x="1682604" y="2939033"/>
            <a:ext cx="1362843" cy="1795728"/>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cs typeface="Arial" panose="020B0604020202020204" pitchFamily="34" charset="0"/>
              </a:rPr>
              <a:t>Tjej 10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Tillbringar mer än 1-2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Tittar på film och lyssnar på musik.</a:t>
            </a:r>
          </a:p>
          <a:p>
            <a:pPr marL="171450" lvl="0" indent="-171450" defTabSz="457200">
              <a:buClr>
                <a:srgbClr val="3C8C86"/>
              </a:buClr>
              <a:buFont typeface="Wingdings" panose="05000000000000000000" pitchFamily="2" charset="2"/>
              <a:buChar char="§"/>
              <a:defRPr/>
            </a:pPr>
            <a:endParaRPr lang="sv-SE" sz="900" b="1" dirty="0">
              <a:solidFill>
                <a:schemeClr val="tx1"/>
              </a:solidFill>
              <a:cs typeface="Arial" panose="020B0604020202020204" pitchFamily="34" charset="0"/>
            </a:endParaRPr>
          </a:p>
          <a:p>
            <a:pPr marL="171450" lvl="0" indent="-171450" defTabSz="457200">
              <a:buClr>
                <a:srgbClr val="3C8C86"/>
              </a:buClr>
              <a:buFont typeface="Wingdings" panose="05000000000000000000" pitchFamily="2" charset="2"/>
              <a:buChar char="§"/>
              <a:defRPr/>
            </a:pPr>
            <a:endParaRPr lang="sv-SE" sz="900" b="1" dirty="0">
              <a:solidFill>
                <a:schemeClr val="tx1"/>
              </a:solidFill>
            </a:endParaRPr>
          </a:p>
        </p:txBody>
      </p:sp>
      <p:sp>
        <p:nvSpPr>
          <p:cNvPr id="13" name="Rubrik 1">
            <a:extLst>
              <a:ext uri="{FF2B5EF4-FFF2-40B4-BE49-F238E27FC236}">
                <a16:creationId xmlns:a16="http://schemas.microsoft.com/office/drawing/2014/main" id="{D2346F76-0667-25EF-D786-B12E024458ED}"/>
              </a:ext>
            </a:extLst>
          </p:cNvPr>
          <p:cNvSpPr txBox="1">
            <a:spLocks/>
          </p:cNvSpPr>
          <p:nvPr/>
        </p:nvSpPr>
        <p:spPr>
          <a:xfrm>
            <a:off x="5054241" y="-7657"/>
            <a:ext cx="3371992" cy="2094208"/>
          </a:xfrm>
          <a:prstGeom prst="rect">
            <a:avLst/>
          </a:prstGeom>
        </p:spPr>
        <p:txBody>
          <a:bodyPr lIns="130845" tIns="2373923" rIns="130845"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endParaRPr kumimoji="0" lang="sv-SE" sz="1869" b="1"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3983900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77BDF-A617-0E3B-C7DE-5082EC47DF93}"/>
            </a:ext>
          </a:extLst>
        </p:cNvPr>
        <p:cNvGrpSpPr/>
        <p:nvPr/>
      </p:nvGrpSpPr>
      <p:grpSpPr>
        <a:xfrm>
          <a:off x="0" y="0"/>
          <a:ext cx="0" cy="0"/>
          <a:chOff x="0" y="0"/>
          <a:chExt cx="0" cy="0"/>
        </a:xfrm>
      </p:grpSpPr>
      <p:pic>
        <p:nvPicPr>
          <p:cNvPr id="15" name="Picture 2">
            <a:extLst>
              <a:ext uri="{FF2B5EF4-FFF2-40B4-BE49-F238E27FC236}">
                <a16:creationId xmlns:a16="http://schemas.microsoft.com/office/drawing/2014/main" id="{7A257142-7AFD-445B-858B-B031DF37D4F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0" y="-4448"/>
            <a:ext cx="2124075" cy="487172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7">
            <a:extLst>
              <a:ext uri="{FF2B5EF4-FFF2-40B4-BE49-F238E27FC236}">
                <a16:creationId xmlns:a16="http://schemas.microsoft.com/office/drawing/2014/main" id="{3780FA92-A75C-F87A-59D8-4FE4A6594C48}"/>
              </a:ext>
            </a:extLst>
          </p:cNvPr>
          <p:cNvSpPr/>
          <p:nvPr/>
        </p:nvSpPr>
        <p:spPr>
          <a:xfrm>
            <a:off x="-2" y="0"/>
            <a:ext cx="2124077" cy="4867275"/>
          </a:xfrm>
          <a:prstGeom prst="rect">
            <a:avLst/>
          </a:prstGeom>
          <a:solidFill>
            <a:schemeClr val="accent6">
              <a:alpha val="26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Calibri"/>
              <a:ea typeface="+mn-ea"/>
              <a:cs typeface="+mn-cs"/>
            </a:endParaRPr>
          </a:p>
        </p:txBody>
      </p:sp>
      <p:sp>
        <p:nvSpPr>
          <p:cNvPr id="3" name="Rektangel 2">
            <a:extLst>
              <a:ext uri="{FF2B5EF4-FFF2-40B4-BE49-F238E27FC236}">
                <a16:creationId xmlns:a16="http://schemas.microsoft.com/office/drawing/2014/main" id="{2FFF4BCE-026C-56B4-3B49-E4AE62807F9D}"/>
              </a:ext>
            </a:extLst>
          </p:cNvPr>
          <p:cNvSpPr/>
          <p:nvPr/>
        </p:nvSpPr>
        <p:spPr>
          <a:xfrm flipH="1">
            <a:off x="2124074" y="0"/>
            <a:ext cx="7019925" cy="4867249"/>
          </a:xfrm>
          <a:prstGeom prst="rect">
            <a:avLst/>
          </a:prstGeom>
          <a:solidFill>
            <a:srgbClr val="E4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dirty="0">
              <a:ln>
                <a:noFill/>
              </a:ln>
              <a:solidFill>
                <a:srgbClr val="006968"/>
              </a:solidFill>
              <a:effectLst/>
              <a:uLnTx/>
              <a:uFillTx/>
              <a:latin typeface="Calibri"/>
              <a:ea typeface="+mn-ea"/>
              <a:cs typeface="+mn-cs"/>
            </a:endParaRPr>
          </a:p>
        </p:txBody>
      </p:sp>
      <p:sp>
        <p:nvSpPr>
          <p:cNvPr id="12" name="Platshållare för text 13">
            <a:extLst>
              <a:ext uri="{FF2B5EF4-FFF2-40B4-BE49-F238E27FC236}">
                <a16:creationId xmlns:a16="http://schemas.microsoft.com/office/drawing/2014/main" id="{80431DA4-0336-B8FF-F8AD-43FDA0601124}"/>
              </a:ext>
            </a:extLst>
          </p:cNvPr>
          <p:cNvSpPr txBox="1">
            <a:spLocks/>
          </p:cNvSpPr>
          <p:nvPr/>
        </p:nvSpPr>
        <p:spPr>
          <a:xfrm>
            <a:off x="2124074" y="339557"/>
            <a:ext cx="7019925" cy="4388065"/>
          </a:xfrm>
          <a:prstGeom prst="rect">
            <a:avLst/>
          </a:prstGeom>
        </p:spPr>
        <p:txBody>
          <a:bodyPr lIns="216000" tIns="180000" rIns="180000" bIns="0" anchor="t" anchorCtr="0"/>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Livet online idag</a:t>
            </a:r>
          </a:p>
          <a:p>
            <a:pPr marL="0" marR="0" lvl="0" indent="0" algn="l" defTabSz="457200" rtl="0" eaLnBrk="1" fontAlgn="auto" latinLnBrk="0" hangingPunct="1">
              <a:lnSpc>
                <a:spcPct val="100000"/>
              </a:lnSpc>
              <a:spcBef>
                <a:spcPct val="20000"/>
              </a:spcBef>
              <a:spcAft>
                <a:spcPts val="0"/>
              </a:spcAft>
              <a:buClrTx/>
              <a:buSzTx/>
              <a:buNone/>
              <a:tabLst/>
              <a:defRPr/>
            </a:pPr>
            <a:r>
              <a:rPr kumimoji="0" lang="sv-SE" sz="1000" b="1" i="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Plattformar</a:t>
            </a:r>
            <a:endParaRPr kumimoji="0" lang="sv-SE" sz="1000" b="0" i="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0" indent="0">
              <a:buNone/>
            </a:pPr>
            <a:r>
              <a:rPr kumimoji="0" lang="sv-SE" sz="10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Grupp 1</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a:t>
            </a:r>
            <a:r>
              <a:rPr lang="sv-SE" sz="1000" i="1" dirty="0">
                <a:latin typeface="+mj-lt"/>
              </a:rPr>
              <a:t>10-13 år. </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Mest </a:t>
            </a:r>
            <a:r>
              <a:rPr kumimoji="0" lang="sv-SE" sz="1000" b="0" i="0" u="none" strike="noStrike" kern="1200" cap="none" spc="0" normalizeH="0" baseline="0" noProof="0" dirty="0" err="1">
                <a:ln>
                  <a:noFill/>
                </a:ln>
                <a:solidFill>
                  <a:srgbClr val="000000"/>
                </a:solidFill>
                <a:effectLst/>
                <a:uLnTx/>
                <a:uFillTx/>
                <a:latin typeface="+mj-lt"/>
                <a:ea typeface="Calibri" panose="020F0502020204030204" pitchFamily="34" charset="0"/>
                <a:cs typeface="Calibri" panose="020F0502020204030204" pitchFamily="34" charset="0"/>
              </a:rPr>
              <a:t>Roblox</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YouTube, </a:t>
            </a:r>
            <a:r>
              <a:rPr kumimoji="0" lang="sv-SE" sz="1000" b="0" i="0" u="none" strike="noStrike" kern="1200" cap="none" spc="0" normalizeH="0" baseline="0" noProof="0" dirty="0" err="1">
                <a:ln>
                  <a:noFill/>
                </a:ln>
                <a:solidFill>
                  <a:srgbClr val="000000"/>
                </a:solidFill>
                <a:effectLst/>
                <a:uLnTx/>
                <a:uFillTx/>
                <a:latin typeface="+mj-lt"/>
                <a:ea typeface="Calibri" panose="020F0502020204030204" pitchFamily="34" charset="0"/>
                <a:cs typeface="Calibri" panose="020F0502020204030204" pitchFamily="34" charset="0"/>
              </a:rPr>
              <a:t>Netflix</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TikTok, ibland Snapchat.</a:t>
            </a:r>
          </a:p>
          <a:p>
            <a:pPr marL="0" indent="0">
              <a:buNone/>
            </a:pPr>
            <a:r>
              <a:rPr kumimoji="0" lang="sv-SE" sz="10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Grupp 2</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a:t>
            </a:r>
            <a:r>
              <a:rPr lang="sv-SE" sz="1000" i="1" dirty="0">
                <a:latin typeface="+mj-lt"/>
              </a:rPr>
              <a:t>13-17 år. </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Mer ”</a:t>
            </a:r>
            <a:r>
              <a:rPr kumimoji="0" lang="sv-SE" sz="1000" b="0" i="0" u="none" strike="noStrike" kern="1200" cap="none" spc="0" normalizeH="0" baseline="0" noProof="0" dirty="0" err="1">
                <a:ln>
                  <a:noFill/>
                </a:ln>
                <a:solidFill>
                  <a:srgbClr val="000000"/>
                </a:solidFill>
                <a:effectLst/>
                <a:uLnTx/>
                <a:uFillTx/>
                <a:latin typeface="+mj-lt"/>
                <a:ea typeface="Calibri" panose="020F0502020204030204" pitchFamily="34" charset="0"/>
                <a:cs typeface="Calibri" panose="020F0502020204030204" pitchFamily="34" charset="0"/>
              </a:rPr>
              <a:t>tonårsappar</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 Snapchat, TikTok, Instagram, Discord, </a:t>
            </a:r>
            <a:r>
              <a:rPr kumimoji="0" lang="sv-SE" sz="1000" b="0" i="0" u="none" strike="noStrike" kern="1200" cap="none" spc="0" normalizeH="0" baseline="0" noProof="0" dirty="0" err="1">
                <a:ln>
                  <a:noFill/>
                </a:ln>
                <a:solidFill>
                  <a:srgbClr val="000000"/>
                </a:solidFill>
                <a:effectLst/>
                <a:uLnTx/>
                <a:uFillTx/>
                <a:latin typeface="+mj-lt"/>
                <a:ea typeface="Calibri" panose="020F0502020204030204" pitchFamily="34" charset="0"/>
                <a:cs typeface="Calibri" panose="020F0502020204030204" pitchFamily="34" charset="0"/>
              </a:rPr>
              <a:t>Pinterest</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a:t>
            </a:r>
            <a:r>
              <a:rPr kumimoji="0" lang="sv-SE" sz="1000" b="0" i="0" u="none" strike="noStrike" kern="1200" cap="none" spc="0" normalizeH="0" baseline="0" noProof="0" dirty="0" err="1">
                <a:ln>
                  <a:noFill/>
                </a:ln>
                <a:solidFill>
                  <a:srgbClr val="000000"/>
                </a:solidFill>
                <a:effectLst/>
                <a:uLnTx/>
                <a:uFillTx/>
                <a:latin typeface="+mj-lt"/>
                <a:ea typeface="Calibri" panose="020F0502020204030204" pitchFamily="34" charset="0"/>
                <a:cs typeface="Calibri" panose="020F0502020204030204" pitchFamily="34" charset="0"/>
              </a:rPr>
              <a:t>Snapchat</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beskrivs som helt avgörande för att inte stå utanför.</a:t>
            </a:r>
          </a:p>
          <a:p>
            <a:pPr marL="0" marR="0" lvl="0" indent="0" algn="l" defTabSz="457200" rtl="0" eaLnBrk="1" fontAlgn="auto" latinLnBrk="0" hangingPunct="1">
              <a:lnSpc>
                <a:spcPct val="100000"/>
              </a:lnSpc>
              <a:spcBef>
                <a:spcPct val="20000"/>
              </a:spcBef>
              <a:spcAft>
                <a:spcPts val="0"/>
              </a:spcAft>
              <a:buClrTx/>
              <a:buSzTx/>
              <a:buNone/>
              <a:tabLst/>
              <a:defRPr/>
            </a:pPr>
            <a:r>
              <a:rPr kumimoji="0" lang="sv-SE" sz="1000" b="1" i="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Social position</a:t>
            </a:r>
          </a:p>
          <a:p>
            <a:pPr marL="0" indent="0">
              <a:buNone/>
              <a:defRPr/>
            </a:pPr>
            <a:r>
              <a:rPr kumimoji="0" lang="sv-SE" sz="10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Grupp 1</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a:t>
            </a:r>
            <a:r>
              <a:rPr lang="sv-SE" sz="1000" i="1" dirty="0">
                <a:latin typeface="+mj-lt"/>
              </a:rPr>
              <a:t>10-13 år. </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Pratar mer om att “spela med kompisar”.</a:t>
            </a:r>
          </a:p>
          <a:p>
            <a:pPr marL="0" lvl="0" indent="0">
              <a:buNone/>
              <a:defRPr/>
            </a:pPr>
            <a:r>
              <a:rPr kumimoji="0" lang="sv-SE" sz="10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Grupp 2</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a:t>
            </a:r>
            <a:r>
              <a:rPr lang="sv-SE" sz="1000" i="1" dirty="0">
                <a:latin typeface="+mj-lt"/>
              </a:rPr>
              <a:t>13-17 år. </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Pratar tydligt om social status och FOMO – att känna sig bortkopplad om man inte är online.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0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AI – användning och attityd</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00" b="1" i="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Mognadsgrad i resonemang</a:t>
            </a:r>
          </a:p>
          <a:p>
            <a:pPr marL="0" indent="0">
              <a:buNone/>
              <a:defRPr/>
            </a:pPr>
            <a:r>
              <a:rPr kumimoji="0" lang="sv-SE" sz="10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Grupp 1 </a:t>
            </a:r>
            <a:r>
              <a:rPr lang="sv-SE" sz="1000" i="1" dirty="0">
                <a:latin typeface="+mj-lt"/>
              </a:rPr>
              <a:t>10-13 år.</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a:t>
            </a:r>
            <a:r>
              <a:rPr lang="sv-SE" sz="1000" dirty="0">
                <a:solidFill>
                  <a:srgbClr val="000000"/>
                </a:solidFill>
                <a:latin typeface="+mj-lt"/>
                <a:ea typeface="Calibri" panose="020F0502020204030204" pitchFamily="34" charset="0"/>
                <a:cs typeface="Calibri" panose="020F0502020204030204" pitchFamily="34" charset="0"/>
              </a:rPr>
              <a:t>F</a:t>
            </a:r>
            <a:r>
              <a:rPr kumimoji="0" lang="sv-SE" sz="1000" b="0" i="0" u="none" strike="noStrike" kern="1200" cap="none" spc="0" normalizeH="0" baseline="0" noProof="0" dirty="0" err="1">
                <a:ln>
                  <a:noFill/>
                </a:ln>
                <a:solidFill>
                  <a:srgbClr val="000000"/>
                </a:solidFill>
                <a:effectLst/>
                <a:uLnTx/>
                <a:uFillTx/>
                <a:latin typeface="+mj-lt"/>
                <a:ea typeface="Calibri" panose="020F0502020204030204" pitchFamily="34" charset="0"/>
                <a:cs typeface="Calibri" panose="020F0502020204030204" pitchFamily="34" charset="0"/>
              </a:rPr>
              <a:t>okuserar</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mest på vad de gör med AI (</a:t>
            </a:r>
            <a:r>
              <a:rPr kumimoji="0" lang="sv-SE" sz="1000" b="0" i="0" u="none" strike="noStrike" kern="1200" cap="none" spc="0" normalizeH="0" baseline="0" noProof="0" dirty="0" err="1">
                <a:ln>
                  <a:noFill/>
                </a:ln>
                <a:solidFill>
                  <a:srgbClr val="000000"/>
                </a:solidFill>
                <a:effectLst/>
                <a:uLnTx/>
                <a:uFillTx/>
                <a:latin typeface="+mj-lt"/>
                <a:ea typeface="Calibri" panose="020F0502020204030204" pitchFamily="34" charset="0"/>
                <a:cs typeface="Calibri" panose="020F0502020204030204" pitchFamily="34" charset="0"/>
              </a:rPr>
              <a:t>quiz</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hjälp i skolan) och att skolan sällan lär ut hur man ska använda det. </a:t>
            </a:r>
          </a:p>
          <a:p>
            <a:pPr marL="0" lvl="0" indent="0">
              <a:buNone/>
              <a:defRPr/>
            </a:pPr>
            <a:r>
              <a:rPr kumimoji="0" lang="sv-SE" sz="10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Grupp 2</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a:t>
            </a:r>
            <a:r>
              <a:rPr lang="sv-SE" sz="1000" i="1" dirty="0">
                <a:latin typeface="+mj-lt"/>
              </a:rPr>
              <a:t>13-17 år. </a:t>
            </a:r>
            <a:r>
              <a:rPr kumimoji="0" lang="sv-SE" sz="1000" b="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Reflekterar också över etik och kvalitet – oro för att AI “stjäl” texter, misstro mot felaktiga svar, och en tydlig minoritet som av princip inte använder AI eller inte litar på det.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0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Anmälningar till plattformar/spel</a:t>
            </a:r>
          </a:p>
          <a:p>
            <a:pPr marL="0" indent="0">
              <a:buNone/>
              <a:defRPr/>
            </a:pPr>
            <a:r>
              <a:rPr lang="sv-SE" sz="1000" b="1" dirty="0">
                <a:solidFill>
                  <a:srgbClr val="000000"/>
                </a:solidFill>
                <a:latin typeface="+mj-lt"/>
                <a:ea typeface="Calibri" panose="020F0502020204030204" pitchFamily="34" charset="0"/>
                <a:cs typeface="Calibri" panose="020F0502020204030204" pitchFamily="34" charset="0"/>
              </a:rPr>
              <a:t>Grupp 1 </a:t>
            </a:r>
            <a:r>
              <a:rPr lang="sv-SE" sz="1000" i="1" dirty="0">
                <a:latin typeface="+mj-lt"/>
              </a:rPr>
              <a:t>10-13 år</a:t>
            </a:r>
            <a:endParaRPr lang="sv-SE" sz="1000" b="1" dirty="0">
              <a:solidFill>
                <a:srgbClr val="000000"/>
              </a:solidFill>
              <a:latin typeface="+mj-lt"/>
              <a:ea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sz="1000" dirty="0">
                <a:solidFill>
                  <a:srgbClr val="000000"/>
                </a:solidFill>
                <a:latin typeface="+mj-lt"/>
                <a:ea typeface="Calibri" panose="020F0502020204030204" pitchFamily="34" charset="0"/>
                <a:cs typeface="Calibri" panose="020F0502020204030204" pitchFamily="34" charset="0"/>
              </a:rPr>
              <a:t>Mer fokus på </a:t>
            </a:r>
            <a:r>
              <a:rPr lang="sv-SE" sz="1000" dirty="0" err="1">
                <a:solidFill>
                  <a:srgbClr val="000000"/>
                </a:solidFill>
                <a:latin typeface="+mj-lt"/>
                <a:ea typeface="Calibri" panose="020F0502020204030204" pitchFamily="34" charset="0"/>
                <a:cs typeface="Calibri" panose="020F0502020204030204" pitchFamily="34" charset="0"/>
              </a:rPr>
              <a:t>Roblox</a:t>
            </a:r>
            <a:r>
              <a:rPr lang="sv-SE" sz="1000" dirty="0">
                <a:solidFill>
                  <a:srgbClr val="000000"/>
                </a:solidFill>
                <a:latin typeface="+mj-lt"/>
                <a:ea typeface="Calibri" panose="020F0502020204030204" pitchFamily="34" charset="0"/>
                <a:cs typeface="Calibri" panose="020F0502020204030204" pitchFamily="34" charset="0"/>
              </a:rPr>
              <a:t> och spel – att personer blivit bannade/blockade när man anmält.</a:t>
            </a:r>
          </a:p>
          <a:p>
            <a:pPr marR="0" lvl="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sz="1000" dirty="0">
                <a:solidFill>
                  <a:srgbClr val="000000"/>
                </a:solidFill>
                <a:latin typeface="+mj-lt"/>
                <a:ea typeface="Calibri" panose="020F0502020204030204" pitchFamily="34" charset="0"/>
                <a:cs typeface="Calibri" panose="020F0502020204030204" pitchFamily="34" charset="0"/>
              </a:rPr>
              <a:t>Uttrycker frustration över att “ibland händer inget ändå” och att inte alla vet hur man gör. </a:t>
            </a:r>
          </a:p>
          <a:p>
            <a:pPr marL="0" lvl="0" indent="0">
              <a:buNone/>
              <a:defRPr/>
            </a:pPr>
            <a:r>
              <a:rPr lang="sv-SE" sz="1000" b="1" dirty="0">
                <a:solidFill>
                  <a:srgbClr val="000000"/>
                </a:solidFill>
                <a:latin typeface="+mj-lt"/>
                <a:ea typeface="Calibri" panose="020F0502020204030204" pitchFamily="34" charset="0"/>
                <a:cs typeface="Calibri" panose="020F0502020204030204" pitchFamily="34" charset="0"/>
              </a:rPr>
              <a:t>Grupp 2 </a:t>
            </a:r>
            <a:r>
              <a:rPr lang="sv-SE" sz="1000" i="1" dirty="0">
                <a:latin typeface="+mj-lt"/>
              </a:rPr>
              <a:t>13-17 år</a:t>
            </a:r>
            <a:endParaRPr lang="sv-SE" sz="1000" b="1" dirty="0">
              <a:solidFill>
                <a:srgbClr val="000000"/>
              </a:solidFill>
              <a:latin typeface="+mj-lt"/>
              <a:ea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sz="1000" dirty="0">
                <a:solidFill>
                  <a:srgbClr val="000000"/>
                </a:solidFill>
                <a:latin typeface="+mj-lt"/>
                <a:ea typeface="Calibri" panose="020F0502020204030204" pitchFamily="34" charset="0"/>
                <a:cs typeface="Calibri" panose="020F0502020204030204" pitchFamily="34" charset="0"/>
              </a:rPr>
              <a:t>Pratar mer om sociala medier: reklam som använder stulna bilder, diskriminerande innehåll, självskadevideor.</a:t>
            </a:r>
          </a:p>
          <a:p>
            <a:pPr marR="0" lvl="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sz="1000" dirty="0">
                <a:solidFill>
                  <a:srgbClr val="000000"/>
                </a:solidFill>
                <a:latin typeface="+mj-lt"/>
                <a:ea typeface="Calibri" panose="020F0502020204030204" pitchFamily="34" charset="0"/>
                <a:cs typeface="Calibri" panose="020F0502020204030204" pitchFamily="34" charset="0"/>
              </a:rPr>
              <a:t>Betonar behov av mer transparens kring vad som händer efter en anmälan, och att det skulle öka känslan av trygghet om man såg att anmälningar faktiskt förbättrar plattformen.</a:t>
            </a:r>
          </a:p>
        </p:txBody>
      </p:sp>
      <p:sp>
        <p:nvSpPr>
          <p:cNvPr id="2" name="shpTitle">
            <a:extLst>
              <a:ext uri="{FF2B5EF4-FFF2-40B4-BE49-F238E27FC236}">
                <a16:creationId xmlns:a16="http://schemas.microsoft.com/office/drawing/2014/main" id="{8A309E9A-EF65-C894-1144-42635EFEBCC2}"/>
              </a:ext>
            </a:extLst>
          </p:cNvPr>
          <p:cNvSpPr txBox="1">
            <a:spLocks/>
          </p:cNvSpPr>
          <p:nvPr/>
        </p:nvSpPr>
        <p:spPr>
          <a:xfrm>
            <a:off x="-2" y="-4449"/>
            <a:ext cx="2124075" cy="1397287"/>
          </a:xfrm>
          <a:prstGeom prst="rect">
            <a:avLst/>
          </a:prstGeom>
          <a:noFill/>
        </p:spPr>
        <p:txBody>
          <a:bodyPr wrap="square" lIns="251999" tIns="432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lvl="0" defTabSz="342892">
              <a:lnSpc>
                <a:spcPct val="110000"/>
              </a:lnSpc>
              <a:tabLst>
                <a:tab pos="133347" algn="l"/>
              </a:tabLst>
              <a:defRPr/>
            </a:pPr>
            <a:r>
              <a:rPr lang="sv-SE" dirty="0">
                <a:solidFill>
                  <a:srgbClr val="FFFFFF"/>
                </a:solidFill>
                <a:highlight>
                  <a:srgbClr val="414A4F"/>
                </a:highlight>
                <a:latin typeface="Calibri" panose="020F0502020204030204" pitchFamily="34" charset="0"/>
                <a:cs typeface="Calibri" panose="020F0502020204030204" pitchFamily="34" charset="0"/>
              </a:rPr>
              <a:t>Olikheter mellan barn 10-13 år och ungdomar 14-17 år </a:t>
            </a:r>
          </a:p>
        </p:txBody>
      </p:sp>
    </p:spTree>
    <p:extLst>
      <p:ext uri="{BB962C8B-B14F-4D97-AF65-F5344CB8AC3E}">
        <p14:creationId xmlns:p14="http://schemas.microsoft.com/office/powerpoint/2010/main" val="923661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18096-5F5A-4639-5CF0-12C0CE53E678}"/>
            </a:ext>
          </a:extLst>
        </p:cNvPr>
        <p:cNvGrpSpPr/>
        <p:nvPr/>
      </p:nvGrpSpPr>
      <p:grpSpPr>
        <a:xfrm>
          <a:off x="0" y="0"/>
          <a:ext cx="0" cy="0"/>
          <a:chOff x="0" y="0"/>
          <a:chExt cx="0" cy="0"/>
        </a:xfrm>
      </p:grpSpPr>
      <p:pic>
        <p:nvPicPr>
          <p:cNvPr id="15" name="Picture 2">
            <a:extLst>
              <a:ext uri="{FF2B5EF4-FFF2-40B4-BE49-F238E27FC236}">
                <a16:creationId xmlns:a16="http://schemas.microsoft.com/office/drawing/2014/main" id="{66BD988E-9B96-4FAF-EB03-7CACD4FFE3F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0" y="-4448"/>
            <a:ext cx="2124075" cy="487172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7">
            <a:extLst>
              <a:ext uri="{FF2B5EF4-FFF2-40B4-BE49-F238E27FC236}">
                <a16:creationId xmlns:a16="http://schemas.microsoft.com/office/drawing/2014/main" id="{59B8BC3B-CF00-160C-1196-200EEFF5AA40}"/>
              </a:ext>
            </a:extLst>
          </p:cNvPr>
          <p:cNvSpPr/>
          <p:nvPr/>
        </p:nvSpPr>
        <p:spPr>
          <a:xfrm>
            <a:off x="-2" y="0"/>
            <a:ext cx="2124077" cy="4867275"/>
          </a:xfrm>
          <a:prstGeom prst="rect">
            <a:avLst/>
          </a:prstGeom>
          <a:solidFill>
            <a:schemeClr val="accent6">
              <a:alpha val="26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Calibri"/>
              <a:ea typeface="+mn-ea"/>
              <a:cs typeface="+mn-cs"/>
            </a:endParaRPr>
          </a:p>
        </p:txBody>
      </p:sp>
      <p:sp>
        <p:nvSpPr>
          <p:cNvPr id="3" name="Rektangel 2">
            <a:extLst>
              <a:ext uri="{FF2B5EF4-FFF2-40B4-BE49-F238E27FC236}">
                <a16:creationId xmlns:a16="http://schemas.microsoft.com/office/drawing/2014/main" id="{B69821F4-4EEB-27F8-202F-AF7C47BD8254}"/>
              </a:ext>
            </a:extLst>
          </p:cNvPr>
          <p:cNvSpPr/>
          <p:nvPr/>
        </p:nvSpPr>
        <p:spPr>
          <a:xfrm flipH="1">
            <a:off x="2124074" y="0"/>
            <a:ext cx="7019925" cy="4867249"/>
          </a:xfrm>
          <a:prstGeom prst="rect">
            <a:avLst/>
          </a:prstGeom>
          <a:solidFill>
            <a:srgbClr val="E4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dirty="0">
              <a:ln>
                <a:noFill/>
              </a:ln>
              <a:solidFill>
                <a:srgbClr val="006968"/>
              </a:solidFill>
              <a:effectLst/>
              <a:uLnTx/>
              <a:uFillTx/>
              <a:latin typeface="Calibri"/>
              <a:ea typeface="+mn-ea"/>
              <a:cs typeface="+mn-cs"/>
            </a:endParaRPr>
          </a:p>
        </p:txBody>
      </p:sp>
      <p:sp>
        <p:nvSpPr>
          <p:cNvPr id="12" name="Platshållare för text 13">
            <a:extLst>
              <a:ext uri="{FF2B5EF4-FFF2-40B4-BE49-F238E27FC236}">
                <a16:creationId xmlns:a16="http://schemas.microsoft.com/office/drawing/2014/main" id="{29E0A618-3D4B-758D-58B4-86A72625BEC9}"/>
              </a:ext>
            </a:extLst>
          </p:cNvPr>
          <p:cNvSpPr txBox="1">
            <a:spLocks/>
          </p:cNvSpPr>
          <p:nvPr/>
        </p:nvSpPr>
        <p:spPr>
          <a:xfrm>
            <a:off x="2124074" y="272325"/>
            <a:ext cx="7019925" cy="4491686"/>
          </a:xfrm>
          <a:prstGeom prst="rect">
            <a:avLst/>
          </a:prstGeom>
        </p:spPr>
        <p:txBody>
          <a:bodyPr lIns="216000" tIns="180000" rIns="180000" bIns="0" anchor="t" anchorCtr="0"/>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Skärmtid och relationen till vuxna</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00" b="1" i="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Regler vs autonomi</a:t>
            </a:r>
          </a:p>
          <a:p>
            <a:pPr marL="0" lvl="0" indent="0">
              <a:buNone/>
              <a:defRPr/>
            </a:pPr>
            <a:r>
              <a:rPr kumimoji="0" lang="sv-SE" sz="1000" b="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Grupp 1</a:t>
            </a:r>
            <a:r>
              <a:rPr lang="sv-SE" sz="1000" i="1" dirty="0">
                <a:latin typeface="+mj-lt"/>
              </a:rPr>
              <a:t> 10-13 år.</a:t>
            </a:r>
            <a:r>
              <a:rPr kumimoji="0" lang="sv-SE" sz="1000" b="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Har ofta konkreta regler (tider, appar, vad man får se).</a:t>
            </a:r>
          </a:p>
          <a:p>
            <a:pPr marL="0" lvl="0" indent="0">
              <a:buNone/>
              <a:defRPr/>
            </a:pPr>
            <a:r>
              <a:rPr kumimoji="0" lang="sv-SE" sz="1000" b="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Grupp 2</a:t>
            </a:r>
            <a:r>
              <a:rPr kumimoji="0" lang="sv-SE" sz="1000" b="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a:t>
            </a:r>
            <a:r>
              <a:rPr lang="sv-SE" sz="1000" i="1" dirty="0">
                <a:latin typeface="+mj-lt"/>
              </a:rPr>
              <a:t>13-17 år. </a:t>
            </a:r>
            <a:r>
              <a:rPr kumimoji="0" lang="sv-SE" sz="1000" b="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Beskriver att de flesta bestämmer själva nu, men försöker känna av när det blir för mycket.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00" b="1" i="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Relationell användning</a:t>
            </a:r>
          </a:p>
          <a:p>
            <a:pPr marL="0" lvl="0" indent="0">
              <a:buNone/>
              <a:defRPr/>
            </a:pPr>
            <a:r>
              <a:rPr kumimoji="0" lang="sv-SE" sz="1000" b="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Grupp 1</a:t>
            </a:r>
            <a:r>
              <a:rPr kumimoji="0" lang="sv-SE" sz="1000" b="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a:t>
            </a:r>
            <a:r>
              <a:rPr lang="sv-SE" sz="1000" i="1" dirty="0">
                <a:latin typeface="+mj-lt"/>
              </a:rPr>
              <a:t>10-13 år. </a:t>
            </a:r>
            <a:r>
              <a:rPr kumimoji="0" lang="sv-SE" sz="1000" b="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Betonar mer gemensam skärmtid: kolla tv/YouTube med föräldrar, spela enklare spel ihop – skärmen blir en aktivitet man gör tillsammans.</a:t>
            </a:r>
          </a:p>
          <a:p>
            <a:pPr marL="0" lvl="0" indent="0">
              <a:buNone/>
              <a:defRPr/>
            </a:pPr>
            <a:r>
              <a:rPr kumimoji="0" lang="sv-SE" sz="1000" b="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Grupp 2</a:t>
            </a:r>
            <a:r>
              <a:rPr kumimoji="0" lang="sv-SE" sz="1000" b="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 </a:t>
            </a:r>
            <a:r>
              <a:rPr lang="sv-SE" sz="1000" i="1" dirty="0">
                <a:latin typeface="+mj-lt"/>
              </a:rPr>
              <a:t>13-17 år. </a:t>
            </a:r>
            <a:r>
              <a:rPr kumimoji="0" lang="sv-SE" sz="1000" b="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Lyfter mer vikten av privatliv och integritet, samtidigt som de uppskattar när föräldrar ibland frågar “har du kul?” eller visar nyfikenhet.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000" b="0" i="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00" b="1"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Stöd och support – vad de vill ha från vuxna</a:t>
            </a:r>
          </a:p>
          <a:p>
            <a:pPr marL="0" lvl="0" indent="0">
              <a:buNone/>
              <a:defRPr/>
            </a:pPr>
            <a:r>
              <a:rPr kumimoji="0" lang="sv-SE" sz="1000" b="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Grupp 1 </a:t>
            </a:r>
            <a:r>
              <a:rPr lang="sv-SE" sz="1000" i="1" dirty="0">
                <a:latin typeface="+mj-lt"/>
              </a:rPr>
              <a:t>10-13 år</a:t>
            </a:r>
            <a:endParaRPr kumimoji="0" lang="sv-SE" sz="1000" b="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10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Tydlig betoning på att vuxna ska lita på dem men ändå skydda.</a:t>
            </a:r>
          </a:p>
          <a:p>
            <a:pPr marR="0" lvl="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10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Vill att föräldrar ska lära sig att prata lugnt, inte ifrågasätta för mycket, och låta dem ha lite privatliv.</a:t>
            </a:r>
          </a:p>
          <a:p>
            <a:pPr marL="0" lvl="0" indent="0">
              <a:buNone/>
              <a:defRPr/>
            </a:pPr>
            <a:r>
              <a:rPr kumimoji="0" lang="sv-SE" sz="1000" b="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Grupp 2 </a:t>
            </a:r>
            <a:r>
              <a:rPr lang="sv-SE" sz="1000" i="1" dirty="0">
                <a:latin typeface="+mj-lt"/>
              </a:rPr>
              <a:t>13-17 år</a:t>
            </a:r>
            <a:endParaRPr kumimoji="0" lang="sv-SE" sz="1000" b="1"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10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Mer systemperspektiv: vill att vuxna ska förstå hur stor del av det sociala livet som finns online och önskar t.o.m. “utbildning på jobbet” för vuxna.</a:t>
            </a:r>
          </a:p>
          <a:p>
            <a:pPr marR="0" lvl="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10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rPr>
              <a:t>Betonar också att vuxna ibland överdriver vissa risker (t.ex. tror att allt handlar om främlingar) och underskattar att nätet kan minska social press.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sv-SE" sz="1000" dirty="0">
              <a:solidFill>
                <a:srgbClr val="000000"/>
              </a:solidFill>
              <a:latin typeface="+mj-lt"/>
              <a:ea typeface="Calibri" panose="020F0502020204030204" pitchFamily="34" charset="0"/>
              <a:cs typeface="Calibri" panose="020F0502020204030204" pitchFamily="34" charset="0"/>
            </a:endParaRPr>
          </a:p>
          <a:p>
            <a:pPr marL="0" lvl="0" indent="0">
              <a:buNone/>
              <a:defRPr/>
            </a:pPr>
            <a:r>
              <a:rPr lang="sv-SE" sz="1000" b="1" dirty="0">
                <a:solidFill>
                  <a:srgbClr val="000000"/>
                </a:solidFill>
                <a:latin typeface="+mj-lt"/>
                <a:ea typeface="Calibri" panose="020F0502020204030204" pitchFamily="34" charset="0"/>
                <a:cs typeface="Calibri" panose="020F0502020204030204" pitchFamily="34" charset="0"/>
              </a:rPr>
              <a:t>När något händer – vart vänder man sig?</a:t>
            </a:r>
          </a:p>
          <a:p>
            <a:pPr marL="0" lvl="0" indent="0">
              <a:buNone/>
              <a:defRPr/>
            </a:pPr>
            <a:r>
              <a:rPr lang="sv-SE" sz="1000" b="1" dirty="0">
                <a:solidFill>
                  <a:srgbClr val="000000"/>
                </a:solidFill>
                <a:latin typeface="+mj-lt"/>
                <a:ea typeface="Calibri" panose="020F0502020204030204" pitchFamily="34" charset="0"/>
                <a:cs typeface="Calibri" panose="020F0502020204030204" pitchFamily="34" charset="0"/>
              </a:rPr>
              <a:t>Grupp 1</a:t>
            </a:r>
            <a:r>
              <a:rPr lang="sv-SE" sz="1000" b="1" i="1" dirty="0">
                <a:solidFill>
                  <a:srgbClr val="000000"/>
                </a:solidFill>
                <a:latin typeface="+mj-lt"/>
                <a:ea typeface="Calibri" panose="020F0502020204030204" pitchFamily="34" charset="0"/>
                <a:cs typeface="Calibri" panose="020F0502020204030204" pitchFamily="34" charset="0"/>
              </a:rPr>
              <a:t> </a:t>
            </a:r>
            <a:r>
              <a:rPr lang="sv-SE" sz="1000" i="1" dirty="0">
                <a:latin typeface="+mj-lt"/>
              </a:rPr>
              <a:t>10-13 år. </a:t>
            </a:r>
            <a:r>
              <a:rPr lang="sv-SE" sz="1000" dirty="0">
                <a:solidFill>
                  <a:srgbClr val="000000"/>
                </a:solidFill>
                <a:latin typeface="+mj-lt"/>
                <a:ea typeface="Calibri" panose="020F0502020204030204" pitchFamily="34" charset="0"/>
                <a:cs typeface="Calibri" panose="020F0502020204030204" pitchFamily="34" charset="0"/>
              </a:rPr>
              <a:t>Talar mer konkret om vad som skulle hjälpa: att föräldrar inte stressar, inte pressar, pratar lugnt, låter barnet komma själv.</a:t>
            </a:r>
          </a:p>
          <a:p>
            <a:pPr marL="0" lvl="0" indent="0">
              <a:buNone/>
              <a:defRPr/>
            </a:pPr>
            <a:r>
              <a:rPr lang="sv-SE" sz="1000" b="1" dirty="0">
                <a:solidFill>
                  <a:srgbClr val="000000"/>
                </a:solidFill>
                <a:latin typeface="+mj-lt"/>
                <a:ea typeface="Calibri" panose="020F0502020204030204" pitchFamily="34" charset="0"/>
                <a:cs typeface="Calibri" panose="020F0502020204030204" pitchFamily="34" charset="0"/>
              </a:rPr>
              <a:t>Grupp 2</a:t>
            </a:r>
            <a:r>
              <a:rPr lang="sv-SE" sz="1000" b="1" i="1" dirty="0">
                <a:solidFill>
                  <a:srgbClr val="000000"/>
                </a:solidFill>
                <a:latin typeface="+mj-lt"/>
                <a:ea typeface="Calibri" panose="020F0502020204030204" pitchFamily="34" charset="0"/>
                <a:cs typeface="Calibri" panose="020F0502020204030204" pitchFamily="34" charset="0"/>
              </a:rPr>
              <a:t> </a:t>
            </a:r>
            <a:r>
              <a:rPr lang="sv-SE" sz="1000" i="1" dirty="0">
                <a:latin typeface="+mj-lt"/>
              </a:rPr>
              <a:t>13-17 år. </a:t>
            </a:r>
            <a:r>
              <a:rPr lang="sv-SE" sz="1000" dirty="0">
                <a:solidFill>
                  <a:srgbClr val="000000"/>
                </a:solidFill>
                <a:latin typeface="+mj-lt"/>
                <a:ea typeface="Calibri" panose="020F0502020204030204" pitchFamily="34" charset="0"/>
                <a:cs typeface="Calibri" panose="020F0502020204030204" pitchFamily="34" charset="0"/>
              </a:rPr>
              <a:t>Betonar vikten av att vuxna tydligt säger att de inte kommer döma och att “allt är okej att berätta”.</a:t>
            </a:r>
            <a:endParaRPr kumimoji="0" lang="sv-SE" sz="10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000" i="0" u="none" strike="noStrike" kern="120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p:txBody>
      </p:sp>
      <p:sp>
        <p:nvSpPr>
          <p:cNvPr id="2" name="shpTitle">
            <a:extLst>
              <a:ext uri="{FF2B5EF4-FFF2-40B4-BE49-F238E27FC236}">
                <a16:creationId xmlns:a16="http://schemas.microsoft.com/office/drawing/2014/main" id="{25AC0D7B-B030-1C05-0B8A-327CBA5FC200}"/>
              </a:ext>
            </a:extLst>
          </p:cNvPr>
          <p:cNvSpPr txBox="1">
            <a:spLocks/>
          </p:cNvSpPr>
          <p:nvPr/>
        </p:nvSpPr>
        <p:spPr>
          <a:xfrm>
            <a:off x="-2" y="-4449"/>
            <a:ext cx="2124075" cy="1397287"/>
          </a:xfrm>
          <a:prstGeom prst="rect">
            <a:avLst/>
          </a:prstGeom>
          <a:noFill/>
        </p:spPr>
        <p:txBody>
          <a:bodyPr wrap="square" lIns="251999" tIns="432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lvl="0" defTabSz="342892">
              <a:lnSpc>
                <a:spcPct val="110000"/>
              </a:lnSpc>
              <a:tabLst>
                <a:tab pos="133347" algn="l"/>
              </a:tabLst>
              <a:defRPr/>
            </a:pPr>
            <a:r>
              <a:rPr lang="sv-SE" dirty="0">
                <a:solidFill>
                  <a:srgbClr val="FFFFFF"/>
                </a:solidFill>
                <a:highlight>
                  <a:srgbClr val="414A4F"/>
                </a:highlight>
                <a:latin typeface="Calibri" panose="020F0502020204030204" pitchFamily="34" charset="0"/>
                <a:cs typeface="Calibri" panose="020F0502020204030204" pitchFamily="34" charset="0"/>
              </a:rPr>
              <a:t>Olikheter mellan barn 10-13 år och ungdomar 14-17 år </a:t>
            </a:r>
          </a:p>
        </p:txBody>
      </p:sp>
    </p:spTree>
    <p:extLst>
      <p:ext uri="{BB962C8B-B14F-4D97-AF65-F5344CB8AC3E}">
        <p14:creationId xmlns:p14="http://schemas.microsoft.com/office/powerpoint/2010/main" val="1405588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F8AA0-72EF-7A8D-F5D9-2C522E7C43E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494FE77-4472-1FD7-4414-5B060468E3A8}"/>
              </a:ext>
            </a:extLst>
          </p:cNvPr>
          <p:cNvSpPr/>
          <p:nvPr/>
        </p:nvSpPr>
        <p:spPr>
          <a:xfrm>
            <a:off x="0" y="0"/>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pic>
        <p:nvPicPr>
          <p:cNvPr id="4" name="Bildobjekt 3" descr="Grupp studenter som arbetar i biblioteket">
            <a:extLst>
              <a:ext uri="{FF2B5EF4-FFF2-40B4-BE49-F238E27FC236}">
                <a16:creationId xmlns:a16="http://schemas.microsoft.com/office/drawing/2014/main" id="{1FCB9E04-EA86-3914-2357-ECF44093965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28996" y="-2510"/>
            <a:ext cx="5715003" cy="4869783"/>
          </a:xfrm>
          <a:prstGeom prst="rect">
            <a:avLst/>
          </a:prstGeom>
        </p:spPr>
      </p:pic>
      <p:sp>
        <p:nvSpPr>
          <p:cNvPr id="6" name="Rectangle 7">
            <a:extLst>
              <a:ext uri="{FF2B5EF4-FFF2-40B4-BE49-F238E27FC236}">
                <a16:creationId xmlns:a16="http://schemas.microsoft.com/office/drawing/2014/main" id="{3803189A-C456-FF13-85C1-46002128AF3F}"/>
              </a:ext>
            </a:extLst>
          </p:cNvPr>
          <p:cNvSpPr/>
          <p:nvPr/>
        </p:nvSpPr>
        <p:spPr>
          <a:xfrm>
            <a:off x="3428998" y="0"/>
            <a:ext cx="5715001" cy="486727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2" name="shpTitle">
            <a:extLst>
              <a:ext uri="{FF2B5EF4-FFF2-40B4-BE49-F238E27FC236}">
                <a16:creationId xmlns:a16="http://schemas.microsoft.com/office/drawing/2014/main" id="{9F7BFA95-2412-A2ED-D4A0-B391DFF7731B}"/>
              </a:ext>
            </a:extLst>
          </p:cNvPr>
          <p:cNvSpPr txBox="1">
            <a:spLocks/>
          </p:cNvSpPr>
          <p:nvPr/>
        </p:nvSpPr>
        <p:spPr>
          <a:xfrm>
            <a:off x="-2" y="0"/>
            <a:ext cx="5327375" cy="4867274"/>
          </a:xfrm>
          <a:prstGeom prst="rect">
            <a:avLst/>
          </a:prstGeom>
          <a:noFill/>
        </p:spPr>
        <p:txBody>
          <a:bodyPr wrap="square" lIns="251999" tIns="0" rIns="360000" bIns="36000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1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rPr>
              <a:t>Tips till föräldrar: Hur ska man prata med sina barn om nätet?</a:t>
            </a:r>
          </a:p>
        </p:txBody>
      </p:sp>
    </p:spTree>
    <p:extLst>
      <p:ext uri="{BB962C8B-B14F-4D97-AF65-F5344CB8AC3E}">
        <p14:creationId xmlns:p14="http://schemas.microsoft.com/office/powerpoint/2010/main" val="336091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C7EB2-DC6C-2FB8-3C05-D184698D1422}"/>
            </a:ext>
          </a:extLst>
        </p:cNvPr>
        <p:cNvGrpSpPr/>
        <p:nvPr/>
      </p:nvGrpSpPr>
      <p:grpSpPr>
        <a:xfrm>
          <a:off x="0" y="0"/>
          <a:ext cx="0" cy="0"/>
          <a:chOff x="0" y="0"/>
          <a:chExt cx="0" cy="0"/>
        </a:xfrm>
      </p:grpSpPr>
      <p:pic>
        <p:nvPicPr>
          <p:cNvPr id="12" name="Picture 11" descr="A person in a kitchen&#10;&#10;Description automatically generated">
            <a:extLst>
              <a:ext uri="{FF2B5EF4-FFF2-40B4-BE49-F238E27FC236}">
                <a16:creationId xmlns:a16="http://schemas.microsoft.com/office/drawing/2014/main" id="{236EFE23-5E99-D05C-DEE8-991CF9773A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0968"/>
          <a:stretch>
            <a:fillRect/>
          </a:stretch>
        </p:blipFill>
        <p:spPr>
          <a:xfrm>
            <a:off x="0" y="0"/>
            <a:ext cx="3613353" cy="4867276"/>
          </a:xfrm>
          <a:prstGeom prst="rect">
            <a:avLst/>
          </a:prstGeom>
        </p:spPr>
      </p:pic>
      <p:sp>
        <p:nvSpPr>
          <p:cNvPr id="14" name="Rectangle 20">
            <a:extLst>
              <a:ext uri="{FF2B5EF4-FFF2-40B4-BE49-F238E27FC236}">
                <a16:creationId xmlns:a16="http://schemas.microsoft.com/office/drawing/2014/main" id="{E9C7DB8E-FB27-4B6F-0EDD-831A50F75F58}"/>
              </a:ext>
            </a:extLst>
          </p:cNvPr>
          <p:cNvSpPr/>
          <p:nvPr/>
        </p:nvSpPr>
        <p:spPr>
          <a:xfrm>
            <a:off x="-1" y="0"/>
            <a:ext cx="3613354" cy="4873623"/>
          </a:xfrm>
          <a:prstGeom prst="rect">
            <a:avLst/>
          </a:prstGeom>
          <a:solidFill>
            <a:srgbClr val="004A51">
              <a:alpha val="60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7FA1D223-E003-0C9C-77C6-65B6EAFA215D}"/>
              </a:ext>
            </a:extLst>
          </p:cNvPr>
          <p:cNvSpPr/>
          <p:nvPr/>
        </p:nvSpPr>
        <p:spPr>
          <a:xfrm>
            <a:off x="3613353" y="0"/>
            <a:ext cx="5530646" cy="48700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86" name="Platshållare för text 13">
            <a:extLst>
              <a:ext uri="{FF2B5EF4-FFF2-40B4-BE49-F238E27FC236}">
                <a16:creationId xmlns:a16="http://schemas.microsoft.com/office/drawing/2014/main" id="{36AE4C40-D8AC-D6C1-6727-A7A4ACF1D776}"/>
              </a:ext>
            </a:extLst>
          </p:cNvPr>
          <p:cNvSpPr txBox="1">
            <a:spLocks/>
          </p:cNvSpPr>
          <p:nvPr/>
        </p:nvSpPr>
        <p:spPr>
          <a:xfrm>
            <a:off x="3613352" y="447675"/>
            <a:ext cx="5530648" cy="4146446"/>
          </a:xfrm>
          <a:prstGeom prst="rect">
            <a:avLst/>
          </a:prstGeom>
        </p:spPr>
        <p:txBody>
          <a:bodyPr wrap="square" lIns="144000" tIns="144000" rIns="251999" bIns="144000" numCol="1" spcCol="21600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1000" b="1" dirty="0">
                <a:latin typeface="+mj-lt"/>
              </a:rPr>
              <a:t>Prata lugnt.</a:t>
            </a:r>
            <a:r>
              <a:rPr lang="sv-SE" sz="1000" dirty="0">
                <a:latin typeface="+mj-lt"/>
              </a:rPr>
              <a:t> Undvik höjd röst – det gör det lättare för barnet att öppna sig. </a:t>
            </a:r>
          </a:p>
          <a:p>
            <a:r>
              <a:rPr lang="sv-SE" sz="1000" b="1" dirty="0">
                <a:latin typeface="+mj-lt"/>
              </a:rPr>
              <a:t>Välj rätt läge.</a:t>
            </a:r>
            <a:r>
              <a:rPr lang="sv-SE" sz="1000" dirty="0">
                <a:latin typeface="+mj-lt"/>
              </a:rPr>
              <a:t> Ta samtalet när barnet är mottagligt, inte stressat eller precis vid läggdags. </a:t>
            </a:r>
          </a:p>
          <a:p>
            <a:r>
              <a:rPr lang="sv-SE" sz="1000" b="1" dirty="0">
                <a:latin typeface="+mj-lt"/>
              </a:rPr>
              <a:t>Ställ nyfikna frågor – föreläs inte.</a:t>
            </a:r>
            <a:r>
              <a:rPr lang="sv-SE" sz="1000" dirty="0">
                <a:latin typeface="+mj-lt"/>
              </a:rPr>
              <a:t> Låt barnet berätta i sin takt. </a:t>
            </a:r>
          </a:p>
          <a:p>
            <a:r>
              <a:rPr lang="sv-SE" sz="1000" b="1" dirty="0">
                <a:latin typeface="+mj-lt"/>
              </a:rPr>
              <a:t>Ta det stegvis, inte som ett förhör.</a:t>
            </a:r>
            <a:r>
              <a:rPr lang="sv-SE" sz="1000" dirty="0">
                <a:latin typeface="+mj-lt"/>
              </a:rPr>
              <a:t> För mycket “utfrågning” kan stänga samtalet. </a:t>
            </a:r>
          </a:p>
          <a:p>
            <a:r>
              <a:rPr lang="sv-SE" sz="1000" b="1" dirty="0">
                <a:latin typeface="+mj-lt"/>
              </a:rPr>
              <a:t>Visa intresse för appar och spel.</a:t>
            </a:r>
            <a:r>
              <a:rPr lang="sv-SE" sz="1000" dirty="0">
                <a:latin typeface="+mj-lt"/>
              </a:rPr>
              <a:t> Be barnet visa hur det funkar och vad som är kul. </a:t>
            </a:r>
          </a:p>
          <a:p>
            <a:r>
              <a:rPr lang="sv-SE" sz="1000" b="1" dirty="0">
                <a:latin typeface="+mj-lt"/>
              </a:rPr>
              <a:t>Respektera privatlivet.</a:t>
            </a:r>
            <a:r>
              <a:rPr lang="sv-SE" sz="1000" dirty="0">
                <a:latin typeface="+mj-lt"/>
              </a:rPr>
              <a:t> Att gå igenom mobilen upplevs som ett stort intrång, särskilt för tonåringar. </a:t>
            </a:r>
          </a:p>
          <a:p>
            <a:r>
              <a:rPr lang="sv-SE" sz="1000" b="1" dirty="0">
                <a:latin typeface="+mj-lt"/>
              </a:rPr>
              <a:t>Överreagera inte när barnet berättar.</a:t>
            </a:r>
            <a:r>
              <a:rPr lang="sv-SE" sz="1000" dirty="0">
                <a:latin typeface="+mj-lt"/>
              </a:rPr>
              <a:t> Dömande eller starka reaktioner gör att de berättar mindre nästa gång. </a:t>
            </a:r>
          </a:p>
          <a:p>
            <a:r>
              <a:rPr lang="sv-SE" sz="1000" b="1" dirty="0">
                <a:latin typeface="+mj-lt"/>
              </a:rPr>
              <a:t>Skuldbelägg inte.</a:t>
            </a:r>
            <a:r>
              <a:rPr lang="sv-SE" sz="1000" dirty="0">
                <a:latin typeface="+mj-lt"/>
              </a:rPr>
              <a:t> Om något händer vill barnet få stöd – inte känna att det “gjort fel”. </a:t>
            </a:r>
          </a:p>
          <a:p>
            <a:r>
              <a:rPr lang="sv-SE" sz="1000" b="1" dirty="0">
                <a:latin typeface="+mj-lt"/>
              </a:rPr>
              <a:t>Säg att hjälp inte automatiskt betyder förbud.</a:t>
            </a:r>
            <a:r>
              <a:rPr lang="sv-SE" sz="1000" dirty="0">
                <a:latin typeface="+mj-lt"/>
              </a:rPr>
              <a:t> Många drar sig för att berätta av rädsla för att mobilen/spel tas bort. </a:t>
            </a:r>
          </a:p>
          <a:p>
            <a:r>
              <a:rPr lang="sv-SE" sz="1000" b="1" dirty="0">
                <a:latin typeface="+mj-lt"/>
              </a:rPr>
              <a:t>Varna “på ett fint sätt”.</a:t>
            </a:r>
            <a:r>
              <a:rPr lang="sv-SE" sz="1000" dirty="0">
                <a:latin typeface="+mj-lt"/>
              </a:rPr>
              <a:t> Prata om risker utan att skrämmas eller skälla – håll det konkret.</a:t>
            </a:r>
          </a:p>
        </p:txBody>
      </p:sp>
    </p:spTree>
    <p:extLst>
      <p:ext uri="{BB962C8B-B14F-4D97-AF65-F5344CB8AC3E}">
        <p14:creationId xmlns:p14="http://schemas.microsoft.com/office/powerpoint/2010/main" val="1759545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BDB79FE-C72A-89EB-A8FA-2563DCF4174B}"/>
              </a:ext>
            </a:extLst>
          </p:cNvPr>
          <p:cNvSpPr/>
          <p:nvPr/>
        </p:nvSpPr>
        <p:spPr>
          <a:xfrm>
            <a:off x="6585" y="1157748"/>
            <a:ext cx="9137414" cy="3712328"/>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pic>
        <p:nvPicPr>
          <p:cNvPr id="5" name="Bildobjekt 6">
            <a:extLst>
              <a:ext uri="{FF2B5EF4-FFF2-40B4-BE49-F238E27FC236}">
                <a16:creationId xmlns:a16="http://schemas.microsoft.com/office/drawing/2014/main" id="{E12DB5B8-2EBA-6517-9D7C-24C24B8051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0147"/>
          <a:stretch>
            <a:fillRect/>
          </a:stretch>
        </p:blipFill>
        <p:spPr>
          <a:xfrm>
            <a:off x="-1" y="-5419"/>
            <a:ext cx="9144001" cy="1216742"/>
          </a:xfrm>
          <a:prstGeom prst="rect">
            <a:avLst/>
          </a:prstGeom>
        </p:spPr>
      </p:pic>
      <p:sp>
        <p:nvSpPr>
          <p:cNvPr id="9" name="Rectangle 8">
            <a:extLst>
              <a:ext uri="{FF2B5EF4-FFF2-40B4-BE49-F238E27FC236}">
                <a16:creationId xmlns:a16="http://schemas.microsoft.com/office/drawing/2014/main" id="{1949196D-DDD5-3736-3C19-111C4074570D}"/>
              </a:ext>
            </a:extLst>
          </p:cNvPr>
          <p:cNvSpPr/>
          <p:nvPr/>
        </p:nvSpPr>
        <p:spPr>
          <a:xfrm>
            <a:off x="-2" y="1"/>
            <a:ext cx="9155919" cy="1216742"/>
          </a:xfrm>
          <a:prstGeom prst="rect">
            <a:avLst/>
          </a:prstGeom>
          <a:solidFill>
            <a:srgbClr val="3C8C86">
              <a:alpha val="14935"/>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Calibri"/>
              <a:ea typeface="+mn-ea"/>
              <a:cs typeface="+mn-cs"/>
            </a:endParaRPr>
          </a:p>
        </p:txBody>
      </p:sp>
      <p:sp>
        <p:nvSpPr>
          <p:cNvPr id="8" name="Rubrik 1">
            <a:extLst>
              <a:ext uri="{FF2B5EF4-FFF2-40B4-BE49-F238E27FC236}">
                <a16:creationId xmlns:a16="http://schemas.microsoft.com/office/drawing/2014/main" id="{99406F42-4385-4BE0-ABA7-620E5E5346F3}"/>
              </a:ext>
            </a:extLst>
          </p:cNvPr>
          <p:cNvSpPr txBox="1">
            <a:spLocks/>
          </p:cNvSpPr>
          <p:nvPr/>
        </p:nvSpPr>
        <p:spPr>
          <a:xfrm>
            <a:off x="-1" y="-23542"/>
            <a:ext cx="6599904" cy="818531"/>
          </a:xfrm>
          <a:prstGeom prst="rect">
            <a:avLst/>
          </a:prstGeom>
        </p:spPr>
        <p:txBody>
          <a:bodyPr lIns="251999" tIns="4572000" rIns="251999"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endParaRPr lang="sv-SE" sz="2800" b="1">
              <a:solidFill>
                <a:schemeClr val="bg1"/>
              </a:solidFill>
              <a:latin typeface="Calibri" charset="0"/>
              <a:ea typeface="Calibri" charset="0"/>
              <a:cs typeface="Calibri" charset="0"/>
            </a:endParaRPr>
          </a:p>
        </p:txBody>
      </p:sp>
      <p:sp>
        <p:nvSpPr>
          <p:cNvPr id="12" name="Platshållare för text 13">
            <a:extLst>
              <a:ext uri="{FF2B5EF4-FFF2-40B4-BE49-F238E27FC236}">
                <a16:creationId xmlns:a16="http://schemas.microsoft.com/office/drawing/2014/main" id="{A9E715E6-7E2C-46F3-8D21-8479C2D5A3A0}"/>
              </a:ext>
            </a:extLst>
          </p:cNvPr>
          <p:cNvSpPr txBox="1">
            <a:spLocks/>
          </p:cNvSpPr>
          <p:nvPr/>
        </p:nvSpPr>
        <p:spPr>
          <a:xfrm>
            <a:off x="18502" y="1201230"/>
            <a:ext cx="9125497" cy="3712328"/>
          </a:xfrm>
          <a:prstGeom prst="rect">
            <a:avLst/>
          </a:prstGeom>
        </p:spPr>
        <p:txBody>
          <a:bodyPr lIns="251999" tIns="144000" rIns="180000" bIns="144000" numCol="3" anchor="t" anchorCtr="0"/>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850" b="1" dirty="0">
                <a:latin typeface="+mj-lt"/>
              </a:rPr>
              <a:t>Balansen mellan trygghet och integritet i föräldrars “koll”: </a:t>
            </a:r>
            <a:r>
              <a:rPr lang="sv-SE" sz="850" dirty="0">
                <a:latin typeface="+mj-lt"/>
              </a:rPr>
              <a:t>Barn/unga beskriver en tydlig gräns: lagom intresse känns okej, men “stenkoll” och att gå igenom mobilen upplevs som integritetskränkande och till och med “</a:t>
            </a:r>
            <a:r>
              <a:rPr lang="sv-SE" sz="850" dirty="0" err="1">
                <a:latin typeface="+mj-lt"/>
              </a:rPr>
              <a:t>creepy</a:t>
            </a:r>
            <a:r>
              <a:rPr lang="sv-SE" sz="850" dirty="0">
                <a:latin typeface="+mj-lt"/>
              </a:rPr>
              <a:t>”.  Men vad </a:t>
            </a:r>
            <a:br>
              <a:rPr lang="sv-SE" sz="850" dirty="0">
                <a:latin typeface="+mj-lt"/>
              </a:rPr>
            </a:br>
            <a:r>
              <a:rPr lang="sv-SE" sz="850" dirty="0">
                <a:latin typeface="+mj-lt"/>
              </a:rPr>
              <a:t>betyder egentligen “lagom” för olika åldrar – och vilka former </a:t>
            </a:r>
            <a:br>
              <a:rPr lang="sv-SE" sz="850" dirty="0">
                <a:latin typeface="+mj-lt"/>
              </a:rPr>
            </a:br>
            <a:r>
              <a:rPr lang="sv-SE" sz="850" dirty="0">
                <a:latin typeface="+mj-lt"/>
              </a:rPr>
              <a:t>av insyn accepteras? Vilka konsekvenser får övervakning (tillit, hemlighållande, riskbeteenden)?</a:t>
            </a:r>
            <a:br>
              <a:rPr lang="sv-SE" sz="850" dirty="0">
                <a:latin typeface="+mj-lt"/>
              </a:rPr>
            </a:br>
            <a:endParaRPr lang="sv-SE" sz="850" dirty="0">
              <a:latin typeface="+mj-lt"/>
            </a:endParaRPr>
          </a:p>
          <a:p>
            <a:pPr marL="0" indent="0">
              <a:buNone/>
            </a:pPr>
            <a:r>
              <a:rPr lang="sv-SE" sz="850" b="1" dirty="0">
                <a:latin typeface="+mj-lt"/>
              </a:rPr>
              <a:t>Varför barn/unga ofta inte berättar när något jobbigt händer: </a:t>
            </a:r>
            <a:r>
              <a:rPr lang="sv-SE" sz="850" dirty="0">
                <a:latin typeface="+mj-lt"/>
              </a:rPr>
              <a:t>Båda grupperna beskriver hinder: rädsla för att bli dömd, att vuxna “gör det större”, eller att barnet får skulden. Yngre barn nämner också rädsla för att förlora tillgång till spel/klipp om </a:t>
            </a:r>
            <a:br>
              <a:rPr lang="sv-SE" sz="850" dirty="0">
                <a:latin typeface="+mj-lt"/>
              </a:rPr>
            </a:br>
            <a:r>
              <a:rPr lang="sv-SE" sz="850" dirty="0">
                <a:latin typeface="+mj-lt"/>
              </a:rPr>
              <a:t>de berättar. Vilka vuxenreaktioner (t.ex. ilska, moraliserande, “förbud”) leder i större grad till tystnad? Hur ser “hjälpvägen” </a:t>
            </a:r>
            <a:br>
              <a:rPr lang="sv-SE" sz="850" dirty="0">
                <a:latin typeface="+mj-lt"/>
              </a:rPr>
            </a:br>
            <a:r>
              <a:rPr lang="sv-SE" sz="850" dirty="0">
                <a:latin typeface="+mj-lt"/>
              </a:rPr>
              <a:t>ut vid olika typer av händelser (näthat, främlingskontakt, olämpligt innehåll)? Vilken roll bör skolan, föräldrar och </a:t>
            </a:r>
            <a:br>
              <a:rPr lang="sv-SE" sz="850" dirty="0">
                <a:latin typeface="+mj-lt"/>
              </a:rPr>
            </a:br>
            <a:r>
              <a:rPr lang="sv-SE" sz="850" dirty="0">
                <a:latin typeface="+mj-lt"/>
              </a:rPr>
              <a:t>externa stödlinjer ha – och hur samarbetar de bäst?</a:t>
            </a:r>
            <a:br>
              <a:rPr lang="sv-SE" sz="850" dirty="0">
                <a:latin typeface="+mj-lt"/>
              </a:rPr>
            </a:br>
            <a:endParaRPr lang="sv-SE" sz="850" dirty="0">
              <a:latin typeface="+mj-lt"/>
            </a:endParaRPr>
          </a:p>
          <a:p>
            <a:pPr marL="0" indent="0">
              <a:buNone/>
            </a:pPr>
            <a:r>
              <a:rPr lang="sv-SE" sz="850" b="1" dirty="0">
                <a:latin typeface="+mj-lt"/>
              </a:rPr>
              <a:t>Främlingskontakt: var, när och varför blir det riskfyllt?: </a:t>
            </a:r>
            <a:br>
              <a:rPr lang="sv-SE" sz="850" b="1" dirty="0">
                <a:latin typeface="+mj-lt"/>
              </a:rPr>
            </a:br>
            <a:r>
              <a:rPr lang="sv-SE" sz="850" dirty="0">
                <a:latin typeface="+mj-lt"/>
              </a:rPr>
              <a:t>Unga beskriver att främlingskontakt ofta sker i spel där man matchas med okända, eller genom att man kan bli kontaktad/läggas till lätt i appar som Snapchat. Vilka plattformsfunktioner skapar störst exponering för främlingskontakt (t.ex. </a:t>
            </a:r>
            <a:r>
              <a:rPr lang="sv-SE" sz="850" dirty="0" err="1">
                <a:latin typeface="+mj-lt"/>
              </a:rPr>
              <a:t>add</a:t>
            </a:r>
            <a:r>
              <a:rPr lang="sv-SE" sz="850" dirty="0">
                <a:latin typeface="+mj-lt"/>
              </a:rPr>
              <a:t>-funktioner, voice </a:t>
            </a:r>
            <a:r>
              <a:rPr lang="sv-SE" sz="850" dirty="0" err="1">
                <a:latin typeface="+mj-lt"/>
              </a:rPr>
              <a:t>chat</a:t>
            </a:r>
            <a:r>
              <a:rPr lang="sv-SE" sz="850" dirty="0">
                <a:latin typeface="+mj-lt"/>
              </a:rPr>
              <a:t>, </a:t>
            </a:r>
            <a:br>
              <a:rPr lang="sv-SE" sz="850" dirty="0">
                <a:latin typeface="+mj-lt"/>
              </a:rPr>
            </a:br>
            <a:r>
              <a:rPr lang="sv-SE" sz="850" dirty="0">
                <a:latin typeface="+mj-lt"/>
              </a:rPr>
              <a:t>matchning i spel)? Hur skiljer sig riskbilden mellan yngre </a:t>
            </a:r>
            <a:br>
              <a:rPr lang="sv-SE" sz="850" dirty="0">
                <a:latin typeface="+mj-lt"/>
              </a:rPr>
            </a:br>
            <a:r>
              <a:rPr lang="sv-SE" sz="850" dirty="0">
                <a:latin typeface="+mj-lt"/>
              </a:rPr>
              <a:t>och äldre?</a:t>
            </a:r>
          </a:p>
          <a:p>
            <a:pPr marL="0" indent="0">
              <a:buNone/>
            </a:pPr>
            <a:r>
              <a:rPr lang="sv-SE" sz="850" b="1" dirty="0">
                <a:latin typeface="+mj-lt"/>
              </a:rPr>
              <a:t>“Normaliserade” beteenden som vuxna oroar sig för – men </a:t>
            </a:r>
            <a:br>
              <a:rPr lang="sv-SE" sz="850" b="1" dirty="0">
                <a:latin typeface="+mj-lt"/>
              </a:rPr>
            </a:br>
            <a:r>
              <a:rPr lang="sv-SE" sz="850" b="1" dirty="0">
                <a:latin typeface="+mj-lt"/>
              </a:rPr>
              <a:t>unga inte gör: </a:t>
            </a:r>
            <a:r>
              <a:rPr lang="sv-SE" sz="850" dirty="0">
                <a:latin typeface="+mj-lt"/>
              </a:rPr>
              <a:t>Äldre lyfter att vissa saker är normaliserade för dem men inte för vuxna, som </a:t>
            </a:r>
            <a:r>
              <a:rPr lang="sv-SE" sz="850" dirty="0" err="1">
                <a:latin typeface="+mj-lt"/>
              </a:rPr>
              <a:t>Snapkartan</a:t>
            </a:r>
            <a:r>
              <a:rPr lang="sv-SE" sz="850" dirty="0">
                <a:latin typeface="+mj-lt"/>
              </a:rPr>
              <a:t> och voice </a:t>
            </a:r>
            <a:r>
              <a:rPr lang="sv-SE" sz="850" dirty="0" err="1">
                <a:latin typeface="+mj-lt"/>
              </a:rPr>
              <a:t>chat</a:t>
            </a:r>
            <a:r>
              <a:rPr lang="sv-SE" sz="850" dirty="0">
                <a:latin typeface="+mj-lt"/>
              </a:rPr>
              <a:t> (ex Gorilla Tag), och att vuxna ibland svarar med “en hel lektion”. Men hur gör unga egna riskbedömningar kring platsdelning, och vilka “egna regler” har de? Hur kan vuxna prata om risker utan att förbise ungas tänk?</a:t>
            </a:r>
            <a:br>
              <a:rPr lang="sv-SE" sz="850" dirty="0">
                <a:latin typeface="+mj-lt"/>
              </a:rPr>
            </a:br>
            <a:endParaRPr lang="sv-SE" sz="850" dirty="0">
              <a:latin typeface="+mj-lt"/>
            </a:endParaRPr>
          </a:p>
          <a:p>
            <a:pPr marL="0" indent="0">
              <a:buNone/>
            </a:pPr>
            <a:r>
              <a:rPr lang="sv-SE" sz="850" b="1" dirty="0">
                <a:latin typeface="+mj-lt"/>
              </a:rPr>
              <a:t>Näthatets former och påverkan – och vad som faktiskt “biter”: </a:t>
            </a:r>
            <a:r>
              <a:rPr lang="sv-SE" sz="850" dirty="0">
                <a:latin typeface="+mj-lt"/>
              </a:rPr>
              <a:t>Det finns både “jag påverkas inte” och berättelser </a:t>
            </a:r>
            <a:br>
              <a:rPr lang="sv-SE" sz="850" dirty="0">
                <a:latin typeface="+mj-lt"/>
              </a:rPr>
            </a:br>
            <a:r>
              <a:rPr lang="sv-SE" sz="850" dirty="0">
                <a:latin typeface="+mj-lt"/>
              </a:rPr>
              <a:t>om att homofobi/transfobi i kommentarsfält är jobbigt och påverkar kompisar. När blir hat “personligt” och skadligt, och vilka skyddsfaktorer finns (</a:t>
            </a:r>
            <a:r>
              <a:rPr lang="sv-SE" sz="850" dirty="0" err="1">
                <a:latin typeface="+mj-lt"/>
              </a:rPr>
              <a:t>vänstöd</a:t>
            </a:r>
            <a:r>
              <a:rPr lang="sv-SE" sz="850" dirty="0">
                <a:latin typeface="+mj-lt"/>
              </a:rPr>
              <a:t>, blockering, skola)? Vilka miljöer (</a:t>
            </a:r>
            <a:r>
              <a:rPr lang="sv-SE" sz="850" dirty="0" err="1">
                <a:latin typeface="+mj-lt"/>
              </a:rPr>
              <a:t>spelchattar</a:t>
            </a:r>
            <a:r>
              <a:rPr lang="sv-SE" sz="850" dirty="0">
                <a:latin typeface="+mj-lt"/>
              </a:rPr>
              <a:t> vs kommentarsfält) skapar mest stress?</a:t>
            </a:r>
            <a:br>
              <a:rPr lang="sv-SE" sz="850" dirty="0">
                <a:latin typeface="+mj-lt"/>
              </a:rPr>
            </a:br>
            <a:endParaRPr lang="sv-SE" sz="850" dirty="0">
              <a:latin typeface="+mj-lt"/>
            </a:endParaRPr>
          </a:p>
          <a:p>
            <a:pPr marL="0" indent="0">
              <a:buNone/>
            </a:pPr>
            <a:r>
              <a:rPr lang="sv-SE" sz="850" b="1" dirty="0">
                <a:latin typeface="+mj-lt"/>
              </a:rPr>
              <a:t>Rapportering och anmälningar: kunskap, trösklar och </a:t>
            </a:r>
            <a:br>
              <a:rPr lang="sv-SE" sz="850" b="1" dirty="0">
                <a:latin typeface="+mj-lt"/>
              </a:rPr>
            </a:br>
            <a:r>
              <a:rPr lang="sv-SE" sz="850" b="1" dirty="0">
                <a:latin typeface="+mj-lt"/>
              </a:rPr>
              <a:t>upplevelse av effekt: </a:t>
            </a:r>
            <a:r>
              <a:rPr lang="sv-SE" sz="850" dirty="0">
                <a:latin typeface="+mj-lt"/>
              </a:rPr>
              <a:t>Äldre kan ofta rapportera men beskriver osäkerhet om vad som ska rapporteras och att det “inte händer något”, eller att man får standardsvar. Yngre varierar i kunskap (några kan, andra inte). Vad gör att unga faktiskt rapporterar (eller låter bli)? Vad skulle öka tillit till rapportering (tydligare återkoppling, enklare kategorier, bättre stöd efteråt)?</a:t>
            </a:r>
          </a:p>
          <a:p>
            <a:pPr marL="0" indent="0">
              <a:buNone/>
            </a:pPr>
            <a:endParaRPr lang="sv-SE" sz="850" dirty="0">
              <a:latin typeface="+mj-lt"/>
            </a:endParaRPr>
          </a:p>
          <a:p>
            <a:pPr marL="0" indent="0">
              <a:buNone/>
            </a:pPr>
            <a:br>
              <a:rPr lang="sv-SE" sz="850" dirty="0">
                <a:latin typeface="+mj-lt"/>
              </a:rPr>
            </a:br>
            <a:endParaRPr lang="sv-SE" sz="850" dirty="0">
              <a:latin typeface="+mj-lt"/>
            </a:endParaRPr>
          </a:p>
          <a:p>
            <a:pPr marL="0" indent="0">
              <a:buNone/>
            </a:pPr>
            <a:r>
              <a:rPr lang="sv-SE" sz="850" b="1" dirty="0">
                <a:latin typeface="+mj-lt"/>
              </a:rPr>
              <a:t>Algoritmer, spårning och reklam: trygghet vs “</a:t>
            </a:r>
            <a:r>
              <a:rPr lang="sv-SE" sz="850" b="1" dirty="0" err="1">
                <a:latin typeface="+mj-lt"/>
              </a:rPr>
              <a:t>creepy</a:t>
            </a:r>
            <a:r>
              <a:rPr lang="sv-SE" sz="850" b="1" dirty="0">
                <a:latin typeface="+mj-lt"/>
              </a:rPr>
              <a:t>”: </a:t>
            </a:r>
            <a:r>
              <a:rPr lang="sv-SE" sz="850" dirty="0">
                <a:latin typeface="+mj-lt"/>
              </a:rPr>
              <a:t>Äldre beskriver att mycket “bygger på algoritmer” som håller kvar en, och att det är “</a:t>
            </a:r>
            <a:r>
              <a:rPr lang="sv-SE" sz="850" dirty="0" err="1">
                <a:latin typeface="+mj-lt"/>
              </a:rPr>
              <a:t>creepy</a:t>
            </a:r>
            <a:r>
              <a:rPr lang="sv-SE" sz="850" dirty="0">
                <a:latin typeface="+mj-lt"/>
              </a:rPr>
              <a:t>” att appen alltid har koll; de nämner också oro för att data kan säljas. Hur uppfattar unga datainsamling, </a:t>
            </a:r>
            <a:r>
              <a:rPr lang="sv-SE" sz="850" dirty="0" err="1">
                <a:latin typeface="+mj-lt"/>
              </a:rPr>
              <a:t>personalisering</a:t>
            </a:r>
            <a:r>
              <a:rPr lang="sv-SE" sz="850" dirty="0">
                <a:latin typeface="+mj-lt"/>
              </a:rPr>
              <a:t> och reklam – och vad förstår de som “pris” för </a:t>
            </a:r>
            <a:r>
              <a:rPr lang="sv-SE" sz="850" dirty="0" err="1">
                <a:latin typeface="+mj-lt"/>
              </a:rPr>
              <a:t>gratisappar</a:t>
            </a:r>
            <a:r>
              <a:rPr lang="sv-SE" sz="850" dirty="0">
                <a:latin typeface="+mj-lt"/>
              </a:rPr>
              <a:t>? Vilken typ av transparens/utbildning skulle hjälpa utan att bli moraliserande?</a:t>
            </a:r>
            <a:br>
              <a:rPr lang="sv-SE" sz="850" dirty="0">
                <a:latin typeface="+mj-lt"/>
              </a:rPr>
            </a:br>
            <a:endParaRPr lang="sv-SE" sz="850" dirty="0">
              <a:latin typeface="+mj-lt"/>
            </a:endParaRPr>
          </a:p>
          <a:p>
            <a:pPr marL="0" indent="0">
              <a:buNone/>
            </a:pPr>
            <a:r>
              <a:rPr lang="sv-SE" sz="850" b="1" dirty="0">
                <a:latin typeface="+mj-lt"/>
              </a:rPr>
              <a:t>Stress, tillhörighet och “måsten” i kommunikationen: </a:t>
            </a:r>
            <a:r>
              <a:rPr lang="sv-SE" sz="850" dirty="0">
                <a:latin typeface="+mj-lt"/>
              </a:rPr>
              <a:t>Snapchat beskrivs som platsen där “all kommunikation sker”, och att pushnotiser och tät kommunikation kan upplevas som stressande. Hur påverkar “ständigt på” relationer, sömn och stress? Hur uppstår utanförskap kopplat till plattformar? </a:t>
            </a:r>
            <a:br>
              <a:rPr lang="sv-SE" sz="850" dirty="0">
                <a:latin typeface="+mj-lt"/>
              </a:rPr>
            </a:br>
            <a:endParaRPr lang="sv-SE" sz="850" dirty="0">
              <a:latin typeface="+mj-lt"/>
            </a:endParaRPr>
          </a:p>
          <a:p>
            <a:pPr marL="0" indent="0">
              <a:buNone/>
            </a:pPr>
            <a:r>
              <a:rPr lang="sv-SE" sz="850" b="1" dirty="0">
                <a:latin typeface="+mj-lt"/>
              </a:rPr>
              <a:t>AI i vardagen: användning, lärande, tillit och risker: </a:t>
            </a:r>
            <a:r>
              <a:rPr lang="sv-SE" sz="850" dirty="0">
                <a:latin typeface="+mj-lt"/>
              </a:rPr>
              <a:t>Både yngre och äldre använder AI (ofta </a:t>
            </a:r>
            <a:r>
              <a:rPr lang="sv-SE" sz="850" dirty="0" err="1">
                <a:latin typeface="+mj-lt"/>
              </a:rPr>
              <a:t>ChatGPT</a:t>
            </a:r>
            <a:r>
              <a:rPr lang="sv-SE" sz="850" dirty="0">
                <a:latin typeface="+mj-lt"/>
              </a:rPr>
              <a:t>) för skola/plugga, men det finns också skepticism (fel svar) och etiska farhågor (AI “stjäl” texter/bilder). Hur lär sig barn AI-källkritik och gränsen mellan hjälp/fusk? Vilka behov finns för “AI-undervisning” (skola vs hemma), och vad efterfrågar barn själva?</a:t>
            </a:r>
          </a:p>
        </p:txBody>
      </p:sp>
      <p:sp>
        <p:nvSpPr>
          <p:cNvPr id="2" name="shpTitle">
            <a:extLst>
              <a:ext uri="{FF2B5EF4-FFF2-40B4-BE49-F238E27FC236}">
                <a16:creationId xmlns:a16="http://schemas.microsoft.com/office/drawing/2014/main" id="{60AF5DB9-3381-BE03-28A8-01CD5540BF02}"/>
              </a:ext>
            </a:extLst>
          </p:cNvPr>
          <p:cNvSpPr txBox="1">
            <a:spLocks/>
          </p:cNvSpPr>
          <p:nvPr/>
        </p:nvSpPr>
        <p:spPr>
          <a:xfrm>
            <a:off x="-1" y="2"/>
            <a:ext cx="9155917" cy="184354"/>
          </a:xfrm>
          <a:prstGeom prst="rect">
            <a:avLst/>
          </a:prstGeom>
          <a:noFill/>
        </p:spPr>
        <p:txBody>
          <a:bodyPr wrap="square" lIns="251999" tIns="1116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defTabSz="342892">
              <a:lnSpc>
                <a:spcPct val="110000"/>
              </a:lnSpc>
              <a:tabLst>
                <a:tab pos="133347" algn="l"/>
              </a:tabLst>
              <a:defRPr/>
            </a:pPr>
            <a:r>
              <a:rPr lang="sv-SE" sz="2400" dirty="0">
                <a:solidFill>
                  <a:srgbClr val="FFFFFF"/>
                </a:solidFill>
                <a:highlight>
                  <a:srgbClr val="414A4F"/>
                </a:highlight>
                <a:latin typeface="Calibri" charset="0"/>
                <a:ea typeface="Calibri" charset="0"/>
                <a:cs typeface="Calibri" charset="0"/>
              </a:rPr>
              <a:t>Nästa steg – vad kan utforskas vidare om barn och unga på nätet?</a:t>
            </a:r>
            <a:endParaRPr lang="sv-SE" sz="2400" dirty="0">
              <a:solidFill>
                <a:srgbClr val="FFFFFF"/>
              </a:solidFill>
              <a:highlight>
                <a:srgbClr val="414A4F"/>
              </a:highlight>
            </a:endParaRPr>
          </a:p>
        </p:txBody>
      </p:sp>
    </p:spTree>
    <p:extLst>
      <p:ext uri="{BB962C8B-B14F-4D97-AF65-F5344CB8AC3E}">
        <p14:creationId xmlns:p14="http://schemas.microsoft.com/office/powerpoint/2010/main" val="1292570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26692-FCED-AEA8-5A7B-D7DE9A78578F}"/>
              </a:ext>
            </a:extLst>
          </p:cNvPr>
          <p:cNvSpPr/>
          <p:nvPr/>
        </p:nvSpPr>
        <p:spPr>
          <a:xfrm>
            <a:off x="0" y="0"/>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pic>
        <p:nvPicPr>
          <p:cNvPr id="8194" name="Picture 2" descr="person holding white Android smartphone in white shirt">
            <a:extLst>
              <a:ext uri="{FF2B5EF4-FFF2-40B4-BE49-F238E27FC236}">
                <a16:creationId xmlns:a16="http://schemas.microsoft.com/office/drawing/2014/main" id="{0FC61E7F-CB71-C26E-8CD6-1066A395CD4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3428998" y="0"/>
            <a:ext cx="5715002" cy="48672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C0D3C818-A267-52AF-8ABC-5559FAAEDF83}"/>
              </a:ext>
            </a:extLst>
          </p:cNvPr>
          <p:cNvSpPr/>
          <p:nvPr/>
        </p:nvSpPr>
        <p:spPr>
          <a:xfrm>
            <a:off x="3428998" y="0"/>
            <a:ext cx="5715002" cy="486727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2" name="shpTitle">
            <a:extLst>
              <a:ext uri="{FF2B5EF4-FFF2-40B4-BE49-F238E27FC236}">
                <a16:creationId xmlns:a16="http://schemas.microsoft.com/office/drawing/2014/main" id="{D74EEE92-1FDE-109F-151E-E632A21B244D}"/>
              </a:ext>
            </a:extLst>
          </p:cNvPr>
          <p:cNvSpPr txBox="1">
            <a:spLocks/>
          </p:cNvSpPr>
          <p:nvPr/>
        </p:nvSpPr>
        <p:spPr>
          <a:xfrm>
            <a:off x="-1" y="0"/>
            <a:ext cx="4908331" cy="4867274"/>
          </a:xfrm>
          <a:prstGeom prst="rect">
            <a:avLst/>
          </a:prstGeom>
          <a:noFill/>
        </p:spPr>
        <p:txBody>
          <a:bodyPr wrap="square" lIns="251999" tIns="0" rIns="360000" bIns="36000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10000"/>
              </a:lnSpc>
              <a:spcBef>
                <a:spcPct val="0"/>
              </a:spcBef>
              <a:spcAft>
                <a:spcPts val="0"/>
              </a:spcAft>
              <a:buClrTx/>
              <a:buSzTx/>
              <a:buFontTx/>
              <a:buNone/>
              <a:tabLst/>
              <a:defRPr/>
            </a:pPr>
            <a:r>
              <a:rPr kumimoji="0" lang="sv-SE" sz="4000" b="1" i="0" u="none" strike="noStrike" kern="1200" cap="none" spc="0" normalizeH="0" baseline="0" noProof="0">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rPr>
              <a:t>KONTAKT NOVUS</a:t>
            </a:r>
          </a:p>
        </p:txBody>
      </p:sp>
    </p:spTree>
    <p:extLst>
      <p:ext uri="{BB962C8B-B14F-4D97-AF65-F5344CB8AC3E}">
        <p14:creationId xmlns:p14="http://schemas.microsoft.com/office/powerpoint/2010/main" val="3331838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3BFA97-9ACB-AFE4-034A-891F3A87AD8A}"/>
              </a:ext>
            </a:extLst>
          </p:cNvPr>
          <p:cNvSpPr/>
          <p:nvPr/>
        </p:nvSpPr>
        <p:spPr>
          <a:xfrm>
            <a:off x="0" y="-6514"/>
            <a:ext cx="9144000" cy="4873790"/>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10" name="Platshållare för text 13">
            <a:extLst>
              <a:ext uri="{FF2B5EF4-FFF2-40B4-BE49-F238E27FC236}">
                <a16:creationId xmlns:a16="http://schemas.microsoft.com/office/drawing/2014/main" id="{356646FE-AD21-4835-852D-608B4AB28DFD}"/>
              </a:ext>
            </a:extLst>
          </p:cNvPr>
          <p:cNvSpPr txBox="1">
            <a:spLocks/>
          </p:cNvSpPr>
          <p:nvPr/>
        </p:nvSpPr>
        <p:spPr>
          <a:xfrm>
            <a:off x="1309909" y="1735178"/>
            <a:ext cx="2922878" cy="2423459"/>
          </a:xfrm>
          <a:prstGeom prst="rect">
            <a:avLst/>
          </a:prstGeom>
        </p:spPr>
        <p:txBody>
          <a:bodyPr lIns="144000" tIns="162000" rIns="251999" anchor="t" anchorCtr="0"/>
          <a:lstStyle>
            <a:lvl1pPr marL="0" indent="0" algn="l" defTabSz="457200" rtl="0" eaLnBrk="1" latinLnBrk="0" hangingPunct="1">
              <a:spcBef>
                <a:spcPct val="20000"/>
              </a:spcBef>
              <a:buFont typeface="Arial"/>
              <a:buNone/>
              <a:defRPr sz="1400" b="1" kern="1200">
                <a:solidFill>
                  <a:schemeClr val="tx1"/>
                </a:solidFill>
                <a:latin typeface="Times New Roman" panose="02020603050405020304" pitchFamily="18" charset="0"/>
                <a:ea typeface="+mn-ea"/>
                <a:cs typeface="Times New Roman" panose="02020603050405020304" pitchFamily="18" charset="0"/>
              </a:defRPr>
            </a:lvl1pPr>
            <a:lvl2pPr marL="0" indent="0" algn="l" defTabSz="457200" rtl="0" eaLnBrk="1" latinLnBrk="0" hangingPunct="1">
              <a:spcBef>
                <a:spcPts val="0"/>
              </a:spcBef>
              <a:buFont typeface="Arial"/>
              <a:buNone/>
              <a:defRPr sz="1200" b="0" kern="1200" baseline="0">
                <a:solidFill>
                  <a:schemeClr val="tx1"/>
                </a:solidFill>
                <a:latin typeface="Arial" panose="020B0604020202020204" pitchFamily="34" charset="0"/>
                <a:ea typeface="+mn-ea"/>
                <a:cs typeface="Arial" panose="020B0604020202020204" pitchFamily="34" charset="0"/>
              </a:defRPr>
            </a:lvl2pPr>
            <a:lvl3pPr marL="520700" indent="-342900" algn="l" defTabSz="457200" rtl="0" eaLnBrk="1" latinLnBrk="0" hangingPunct="1">
              <a:spcBef>
                <a:spcPct val="20000"/>
              </a:spcBef>
              <a:buFont typeface="Times New Roman" panose="02020603050405020304" pitchFamily="18" charset="0"/>
              <a:buChar char="‒"/>
              <a:defRPr sz="140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457200" rtl="0" eaLnBrk="1" latinLnBrk="0" hangingPunct="1">
              <a:spcBef>
                <a:spcPct val="20000"/>
              </a:spcBef>
              <a:buFontTx/>
              <a:buNone/>
              <a:defRPr lang="sv-SE" sz="1000" kern="1200" dirty="0" smtClean="0">
                <a:solidFill>
                  <a:schemeClr val="tx1"/>
                </a:solidFill>
                <a:latin typeface="Times New Roman" panose="02020603050405020304" pitchFamily="18" charset="0"/>
                <a:ea typeface="+mn-ea"/>
                <a:cs typeface="Times New Roman" panose="02020603050405020304" pitchFamily="18" charset="0"/>
              </a:defRPr>
            </a:lvl4pPr>
            <a:lvl5pPr marL="900113" indent="-368300" algn="l" defTabSz="457200" rtl="0" eaLnBrk="1" latinLnBrk="0" hangingPunct="1">
              <a:spcBef>
                <a:spcPct val="20000"/>
              </a:spcBef>
              <a:buFont typeface="Wingdings" panose="05000000000000000000" pitchFamily="2" charset="2"/>
              <a:buChar char="§"/>
              <a:defRPr lang="sv-SE" sz="1400" kern="1200" dirty="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sv-SE" sz="1100" b="1" i="0" u="none" strike="noStrike" kern="1200" cap="none" spc="0" normalizeH="0" baseline="0" noProof="0" dirty="0">
              <a:ln>
                <a:noFill/>
              </a:ln>
              <a:solidFill>
                <a:srgbClr val="303030"/>
              </a:solidFill>
              <a:effectLst/>
              <a:uLnTx/>
              <a:uFillTx/>
              <a:latin typeface="Calibri Regular"/>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sv-SE" sz="1100" b="1" i="0" u="none" strike="noStrike" kern="1200" cap="none" spc="0" normalizeH="0" baseline="0" noProof="0" dirty="0">
              <a:ln>
                <a:noFill/>
              </a:ln>
              <a:solidFill>
                <a:srgbClr val="303030"/>
              </a:solidFill>
              <a:effectLst/>
              <a:uLnTx/>
              <a:uFillTx/>
              <a:latin typeface="Calibri Regular"/>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sv-SE" sz="1100" b="1" i="0" u="none" strike="noStrike" kern="1200" cap="none" spc="0" normalizeH="0" baseline="0" noProof="0" dirty="0">
              <a:ln>
                <a:noFill/>
              </a:ln>
              <a:solidFill>
                <a:srgbClr val="303030"/>
              </a:solidFill>
              <a:effectLst/>
              <a:uLnTx/>
              <a:uFillTx/>
              <a:latin typeface="Calibri Regular"/>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sv-SE" sz="1100" b="1" i="0" u="none" strike="noStrike" kern="1200" cap="none" spc="0" normalizeH="0" baseline="0" noProof="0" dirty="0">
              <a:ln>
                <a:noFill/>
              </a:ln>
              <a:solidFill>
                <a:srgbClr val="303030"/>
              </a:solidFill>
              <a:effectLst/>
              <a:uLnTx/>
              <a:uFillTx/>
              <a:latin typeface="Calibri Regular"/>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sv-SE" sz="1100" b="1" i="0" u="none" strike="noStrike" kern="1200" cap="none" spc="0" normalizeH="0" baseline="0" noProof="0" dirty="0">
              <a:ln>
                <a:noFill/>
              </a:ln>
              <a:solidFill>
                <a:srgbClr val="303030"/>
              </a:solidFill>
              <a:effectLst/>
              <a:uLnTx/>
              <a:uFillTx/>
              <a:latin typeface="Calibri Regular"/>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sv-SE" sz="1100" b="1" i="0" u="none" strike="noStrike" kern="1200" cap="none" spc="0" normalizeH="0" baseline="0" noProof="0" dirty="0">
                <a:ln>
                  <a:noFill/>
                </a:ln>
                <a:solidFill>
                  <a:srgbClr val="303030"/>
                </a:solidFill>
                <a:effectLst/>
                <a:uLnTx/>
                <a:uFillTx/>
                <a:latin typeface="Calibri Regular"/>
                <a:ea typeface="+mn-ea"/>
                <a:cs typeface="Arial" panose="020B0604020202020204" pitchFamily="34" charset="0"/>
              </a:rPr>
              <a:t>Kontakter på Novus</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sv-SE" sz="1100" b="1" i="0" u="none" strike="noStrike" kern="1200" cap="none" spc="0" normalizeH="0" baseline="0" noProof="0" dirty="0">
              <a:ln>
                <a:noFill/>
              </a:ln>
              <a:solidFill>
                <a:srgbClr val="303030"/>
              </a:solidFill>
              <a:effectLst/>
              <a:uLnTx/>
              <a:uFillTx/>
              <a:latin typeface="Calibri Regular"/>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sv-SE" sz="1100" b="1" i="0" u="none" strike="noStrike" kern="1200" cap="none" spc="0" normalizeH="0" baseline="0" noProof="0" dirty="0">
              <a:ln>
                <a:noFill/>
              </a:ln>
              <a:solidFill>
                <a:srgbClr val="303030"/>
              </a:solidFill>
              <a:effectLst/>
              <a:uLnTx/>
              <a:uFillTx/>
              <a:latin typeface="Calibri Regular"/>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sv-SE" sz="1100" b="1" i="0" u="none" strike="noStrike" kern="1200" cap="none" spc="0" normalizeH="0" baseline="0" noProof="0" dirty="0">
              <a:ln>
                <a:noFill/>
              </a:ln>
              <a:solidFill>
                <a:srgbClr val="303030"/>
              </a:solidFill>
              <a:effectLst/>
              <a:uLnTx/>
              <a:uFillTx/>
              <a:latin typeface="Calibri Regular"/>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sv-SE" sz="1600" b="0" i="0" u="none" strike="noStrike" kern="1200" cap="none" spc="0" normalizeH="0" baseline="0" noProof="0" dirty="0">
                <a:ln>
                  <a:noFill/>
                </a:ln>
                <a:solidFill>
                  <a:srgbClr val="303030"/>
                </a:solidFill>
                <a:effectLst/>
                <a:uLnTx/>
                <a:uFillTx/>
                <a:latin typeface="Calibri Regular"/>
                <a:ea typeface="+mn-ea"/>
                <a:cs typeface="Arial" panose="020B0604020202020204" pitchFamily="34" charset="0"/>
              </a:rPr>
              <a:t>Fanny Göterfelt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100" b="1" i="0" u="none" strike="noStrike" kern="1200" cap="none" spc="0" normalizeH="0" baseline="0" noProof="0" dirty="0">
                <a:ln>
                  <a:noFill/>
                </a:ln>
                <a:solidFill>
                  <a:srgbClr val="303030"/>
                </a:solidFill>
                <a:effectLst/>
                <a:uLnTx/>
                <a:uFillTx/>
                <a:latin typeface="Calibri Regular"/>
                <a:ea typeface="+mn-ea"/>
                <a:cs typeface="Arial" panose="020B0604020202020204" pitchFamily="34" charset="0"/>
              </a:rPr>
              <a:t>E-post: </a:t>
            </a:r>
            <a:r>
              <a:rPr kumimoji="0" lang="sv-SE" sz="1100" b="0" i="0" u="none" strike="noStrike" kern="1200" cap="none" spc="0" normalizeH="0" baseline="0" noProof="0" dirty="0">
                <a:ln>
                  <a:noFill/>
                </a:ln>
                <a:solidFill>
                  <a:srgbClr val="303030"/>
                </a:solidFill>
                <a:effectLst/>
                <a:uLnTx/>
                <a:uFillTx/>
                <a:latin typeface="Calibri Regular"/>
                <a:ea typeface="+mn-ea"/>
                <a:cs typeface="Arial" panose="020B0604020202020204" pitchFamily="34" charset="0"/>
              </a:rPr>
              <a:t>fanny.goterfelt@novus.se</a:t>
            </a:r>
          </a:p>
        </p:txBody>
      </p:sp>
      <p:sp>
        <p:nvSpPr>
          <p:cNvPr id="11" name="shpTitle">
            <a:extLst>
              <a:ext uri="{FF2B5EF4-FFF2-40B4-BE49-F238E27FC236}">
                <a16:creationId xmlns:a16="http://schemas.microsoft.com/office/drawing/2014/main" id="{3698773F-046F-6DF5-A079-B9317636B6B6}"/>
              </a:ext>
            </a:extLst>
          </p:cNvPr>
          <p:cNvSpPr txBox="1">
            <a:spLocks/>
          </p:cNvSpPr>
          <p:nvPr/>
        </p:nvSpPr>
        <p:spPr>
          <a:xfrm>
            <a:off x="-1" y="-15325"/>
            <a:ext cx="5591909" cy="2280848"/>
          </a:xfrm>
          <a:prstGeom prst="rect">
            <a:avLst/>
          </a:prstGeom>
          <a:noFill/>
        </p:spPr>
        <p:txBody>
          <a:bodyPr wrap="square" lIns="251999" tIns="1152000" rIns="251999"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r>
              <a:rPr kumimoji="0" lang="sv-SE" sz="2800" b="1" i="0" u="none" strike="noStrike" kern="1200" cap="none" spc="0" normalizeH="0" baseline="0" noProof="0">
                <a:ln>
                  <a:noFill/>
                </a:ln>
                <a:solidFill>
                  <a:srgbClr val="FFFFFF"/>
                </a:solidFill>
                <a:effectLst/>
                <a:highlight>
                  <a:srgbClr val="414A4F"/>
                </a:highlight>
                <a:uLnTx/>
                <a:uFillTx/>
                <a:latin typeface="Calibri" panose="020F0502020204030204" pitchFamily="34" charset="0"/>
                <a:ea typeface="+mj-ea"/>
                <a:cs typeface="Arial" panose="020B0604020202020204" pitchFamily="34" charset="0"/>
              </a:rPr>
              <a:t>VI PÅ NOVUS ÄLSKAR FRÅGOR</a:t>
            </a:r>
          </a:p>
        </p:txBody>
      </p:sp>
      <p:grpSp>
        <p:nvGrpSpPr>
          <p:cNvPr id="3" name="Grupp 610">
            <a:extLst>
              <a:ext uri="{FF2B5EF4-FFF2-40B4-BE49-F238E27FC236}">
                <a16:creationId xmlns:a16="http://schemas.microsoft.com/office/drawing/2014/main" id="{F61750DB-9686-C40D-66ED-5D0DE2D7BBDE}"/>
              </a:ext>
            </a:extLst>
          </p:cNvPr>
          <p:cNvGrpSpPr/>
          <p:nvPr/>
        </p:nvGrpSpPr>
        <p:grpSpPr>
          <a:xfrm>
            <a:off x="639872" y="2128893"/>
            <a:ext cx="638670" cy="2175093"/>
            <a:chOff x="4564062" y="2198688"/>
            <a:chExt cx="336550" cy="1146175"/>
          </a:xfrm>
          <a:solidFill>
            <a:srgbClr val="3C8C86"/>
          </a:solidFill>
        </p:grpSpPr>
        <p:sp>
          <p:nvSpPr>
            <p:cNvPr id="5" name="Freeform 116">
              <a:extLst>
                <a:ext uri="{FF2B5EF4-FFF2-40B4-BE49-F238E27FC236}">
                  <a16:creationId xmlns:a16="http://schemas.microsoft.com/office/drawing/2014/main" id="{347C191A-C1F2-A48F-FE97-D7113B96E967}"/>
                </a:ext>
              </a:extLst>
            </p:cNvPr>
            <p:cNvSpPr>
              <a:spLocks noEditPoints="1"/>
            </p:cNvSpPr>
            <p:nvPr/>
          </p:nvSpPr>
          <p:spPr bwMode="auto">
            <a:xfrm>
              <a:off x="4564062" y="2198688"/>
              <a:ext cx="336550" cy="1146175"/>
            </a:xfrm>
            <a:custGeom>
              <a:avLst/>
              <a:gdLst/>
              <a:ahLst/>
              <a:cxnLst>
                <a:cxn ang="0">
                  <a:pos x="14" y="4"/>
                </a:cxn>
                <a:cxn ang="0">
                  <a:pos x="16" y="9"/>
                </a:cxn>
                <a:cxn ang="0">
                  <a:pos x="12" y="11"/>
                </a:cxn>
                <a:cxn ang="0">
                  <a:pos x="16" y="14"/>
                </a:cxn>
                <a:cxn ang="0">
                  <a:pos x="17" y="16"/>
                </a:cxn>
                <a:cxn ang="0">
                  <a:pos x="18" y="18"/>
                </a:cxn>
                <a:cxn ang="0">
                  <a:pos x="15" y="17"/>
                </a:cxn>
                <a:cxn ang="0">
                  <a:pos x="13" y="15"/>
                </a:cxn>
                <a:cxn ang="0">
                  <a:pos x="22" y="12"/>
                </a:cxn>
                <a:cxn ang="0">
                  <a:pos x="20" y="9"/>
                </a:cxn>
                <a:cxn ang="0">
                  <a:pos x="16" y="4"/>
                </a:cxn>
                <a:cxn ang="0">
                  <a:pos x="16" y="2"/>
                </a:cxn>
                <a:cxn ang="0">
                  <a:pos x="24" y="6"/>
                </a:cxn>
                <a:cxn ang="0">
                  <a:pos x="23" y="22"/>
                </a:cxn>
                <a:cxn ang="0">
                  <a:pos x="30" y="21"/>
                </a:cxn>
                <a:cxn ang="0">
                  <a:pos x="43" y="59"/>
                </a:cxn>
                <a:cxn ang="0">
                  <a:pos x="40" y="73"/>
                </a:cxn>
                <a:cxn ang="0">
                  <a:pos x="38" y="104"/>
                </a:cxn>
                <a:cxn ang="0">
                  <a:pos x="29" y="141"/>
                </a:cxn>
                <a:cxn ang="0">
                  <a:pos x="28" y="148"/>
                </a:cxn>
                <a:cxn ang="0">
                  <a:pos x="21" y="141"/>
                </a:cxn>
                <a:cxn ang="0">
                  <a:pos x="17" y="148"/>
                </a:cxn>
                <a:cxn ang="0">
                  <a:pos x="9" y="133"/>
                </a:cxn>
                <a:cxn ang="0">
                  <a:pos x="13" y="123"/>
                </a:cxn>
                <a:cxn ang="0">
                  <a:pos x="10" y="81"/>
                </a:cxn>
                <a:cxn ang="0">
                  <a:pos x="10" y="58"/>
                </a:cxn>
                <a:cxn ang="0">
                  <a:pos x="0" y="30"/>
                </a:cxn>
                <a:cxn ang="0">
                  <a:pos x="3" y="23"/>
                </a:cxn>
                <a:cxn ang="0">
                  <a:pos x="4" y="21"/>
                </a:cxn>
                <a:cxn ang="0">
                  <a:pos x="16" y="1"/>
                </a:cxn>
                <a:cxn ang="0">
                  <a:pos x="17" y="25"/>
                </a:cxn>
                <a:cxn ang="0">
                  <a:pos x="14" y="24"/>
                </a:cxn>
                <a:cxn ang="0">
                  <a:pos x="21" y="38"/>
                </a:cxn>
                <a:cxn ang="0">
                  <a:pos x="18" y="22"/>
                </a:cxn>
                <a:cxn ang="0">
                  <a:pos x="32" y="38"/>
                </a:cxn>
                <a:cxn ang="0">
                  <a:pos x="31" y="36"/>
                </a:cxn>
                <a:cxn ang="0">
                  <a:pos x="33" y="38"/>
                </a:cxn>
                <a:cxn ang="0">
                  <a:pos x="16" y="49"/>
                </a:cxn>
                <a:cxn ang="0">
                  <a:pos x="16" y="49"/>
                </a:cxn>
                <a:cxn ang="0">
                  <a:pos x="17" y="44"/>
                </a:cxn>
                <a:cxn ang="0">
                  <a:pos x="14" y="49"/>
                </a:cxn>
                <a:cxn ang="0">
                  <a:pos x="18" y="48"/>
                </a:cxn>
                <a:cxn ang="0">
                  <a:pos x="28" y="97"/>
                </a:cxn>
                <a:cxn ang="0">
                  <a:pos x="26" y="103"/>
                </a:cxn>
                <a:cxn ang="0">
                  <a:pos x="27" y="145"/>
                </a:cxn>
                <a:cxn ang="0">
                  <a:pos x="25" y="145"/>
                </a:cxn>
              </a:cxnLst>
              <a:rect l="0" t="0" r="r" b="b"/>
              <a:pathLst>
                <a:path w="44" h="150">
                  <a:moveTo>
                    <a:pt x="15" y="3"/>
                  </a:moveTo>
                  <a:cubicBezTo>
                    <a:pt x="17" y="2"/>
                    <a:pt x="12" y="5"/>
                    <a:pt x="14" y="4"/>
                  </a:cubicBezTo>
                  <a:cubicBezTo>
                    <a:pt x="15" y="6"/>
                    <a:pt x="12" y="8"/>
                    <a:pt x="13" y="10"/>
                  </a:cubicBezTo>
                  <a:cubicBezTo>
                    <a:pt x="13" y="10"/>
                    <a:pt x="16" y="10"/>
                    <a:pt x="16" y="9"/>
                  </a:cubicBezTo>
                  <a:cubicBezTo>
                    <a:pt x="16" y="9"/>
                    <a:pt x="17" y="10"/>
                    <a:pt x="17" y="11"/>
                  </a:cubicBezTo>
                  <a:cubicBezTo>
                    <a:pt x="15" y="10"/>
                    <a:pt x="14" y="12"/>
                    <a:pt x="12" y="11"/>
                  </a:cubicBezTo>
                  <a:cubicBezTo>
                    <a:pt x="10" y="14"/>
                    <a:pt x="14" y="16"/>
                    <a:pt x="16" y="16"/>
                  </a:cubicBezTo>
                  <a:cubicBezTo>
                    <a:pt x="16" y="15"/>
                    <a:pt x="15" y="15"/>
                    <a:pt x="16" y="14"/>
                  </a:cubicBezTo>
                  <a:cubicBezTo>
                    <a:pt x="16" y="14"/>
                    <a:pt x="18" y="15"/>
                    <a:pt x="19" y="15"/>
                  </a:cubicBezTo>
                  <a:cubicBezTo>
                    <a:pt x="19" y="16"/>
                    <a:pt x="18" y="15"/>
                    <a:pt x="17" y="16"/>
                  </a:cubicBezTo>
                  <a:cubicBezTo>
                    <a:pt x="17" y="16"/>
                    <a:pt x="19" y="16"/>
                    <a:pt x="20" y="17"/>
                  </a:cubicBezTo>
                  <a:cubicBezTo>
                    <a:pt x="19" y="17"/>
                    <a:pt x="19" y="18"/>
                    <a:pt x="18" y="18"/>
                  </a:cubicBezTo>
                  <a:cubicBezTo>
                    <a:pt x="18" y="17"/>
                    <a:pt x="18" y="17"/>
                    <a:pt x="19" y="17"/>
                  </a:cubicBezTo>
                  <a:cubicBezTo>
                    <a:pt x="18" y="17"/>
                    <a:pt x="16" y="16"/>
                    <a:pt x="15" y="17"/>
                  </a:cubicBezTo>
                  <a:cubicBezTo>
                    <a:pt x="15" y="17"/>
                    <a:pt x="16" y="17"/>
                    <a:pt x="17" y="17"/>
                  </a:cubicBezTo>
                  <a:cubicBezTo>
                    <a:pt x="16" y="19"/>
                    <a:pt x="14" y="17"/>
                    <a:pt x="13" y="15"/>
                  </a:cubicBezTo>
                  <a:cubicBezTo>
                    <a:pt x="13" y="16"/>
                    <a:pt x="13" y="17"/>
                    <a:pt x="12" y="16"/>
                  </a:cubicBezTo>
                  <a:cubicBezTo>
                    <a:pt x="13" y="23"/>
                    <a:pt x="24" y="22"/>
                    <a:pt x="22" y="12"/>
                  </a:cubicBezTo>
                  <a:cubicBezTo>
                    <a:pt x="20" y="13"/>
                    <a:pt x="21" y="12"/>
                    <a:pt x="19" y="11"/>
                  </a:cubicBezTo>
                  <a:cubicBezTo>
                    <a:pt x="18" y="10"/>
                    <a:pt x="20" y="11"/>
                    <a:pt x="20" y="9"/>
                  </a:cubicBezTo>
                  <a:cubicBezTo>
                    <a:pt x="21" y="10"/>
                    <a:pt x="21" y="11"/>
                    <a:pt x="22" y="11"/>
                  </a:cubicBezTo>
                  <a:cubicBezTo>
                    <a:pt x="22" y="7"/>
                    <a:pt x="20" y="4"/>
                    <a:pt x="16" y="4"/>
                  </a:cubicBezTo>
                  <a:cubicBezTo>
                    <a:pt x="16" y="3"/>
                    <a:pt x="18" y="4"/>
                    <a:pt x="18" y="3"/>
                  </a:cubicBezTo>
                  <a:cubicBezTo>
                    <a:pt x="17" y="2"/>
                    <a:pt x="16" y="2"/>
                    <a:pt x="16" y="2"/>
                  </a:cubicBezTo>
                  <a:cubicBezTo>
                    <a:pt x="16" y="1"/>
                    <a:pt x="18" y="2"/>
                    <a:pt x="19" y="2"/>
                  </a:cubicBezTo>
                  <a:cubicBezTo>
                    <a:pt x="22" y="2"/>
                    <a:pt x="23" y="4"/>
                    <a:pt x="24" y="6"/>
                  </a:cubicBezTo>
                  <a:cubicBezTo>
                    <a:pt x="27" y="10"/>
                    <a:pt x="25" y="16"/>
                    <a:pt x="24" y="20"/>
                  </a:cubicBezTo>
                  <a:cubicBezTo>
                    <a:pt x="23" y="21"/>
                    <a:pt x="23" y="21"/>
                    <a:pt x="23" y="22"/>
                  </a:cubicBezTo>
                  <a:cubicBezTo>
                    <a:pt x="25" y="23"/>
                    <a:pt x="24" y="22"/>
                    <a:pt x="25" y="22"/>
                  </a:cubicBezTo>
                  <a:cubicBezTo>
                    <a:pt x="26" y="22"/>
                    <a:pt x="30" y="21"/>
                    <a:pt x="30" y="21"/>
                  </a:cubicBezTo>
                  <a:cubicBezTo>
                    <a:pt x="31" y="22"/>
                    <a:pt x="44" y="41"/>
                    <a:pt x="35" y="48"/>
                  </a:cubicBezTo>
                  <a:cubicBezTo>
                    <a:pt x="37" y="52"/>
                    <a:pt x="40" y="56"/>
                    <a:pt x="43" y="59"/>
                  </a:cubicBezTo>
                  <a:cubicBezTo>
                    <a:pt x="41" y="60"/>
                    <a:pt x="40" y="61"/>
                    <a:pt x="39" y="62"/>
                  </a:cubicBezTo>
                  <a:cubicBezTo>
                    <a:pt x="39" y="66"/>
                    <a:pt x="41" y="69"/>
                    <a:pt x="40" y="73"/>
                  </a:cubicBezTo>
                  <a:cubicBezTo>
                    <a:pt x="40" y="74"/>
                    <a:pt x="40" y="75"/>
                    <a:pt x="41" y="75"/>
                  </a:cubicBezTo>
                  <a:cubicBezTo>
                    <a:pt x="39" y="83"/>
                    <a:pt x="41" y="96"/>
                    <a:pt x="38" y="104"/>
                  </a:cubicBezTo>
                  <a:cubicBezTo>
                    <a:pt x="37" y="111"/>
                    <a:pt x="30" y="115"/>
                    <a:pt x="28" y="121"/>
                  </a:cubicBezTo>
                  <a:cubicBezTo>
                    <a:pt x="28" y="128"/>
                    <a:pt x="29" y="134"/>
                    <a:pt x="29" y="141"/>
                  </a:cubicBezTo>
                  <a:cubicBezTo>
                    <a:pt x="29" y="142"/>
                    <a:pt x="28" y="142"/>
                    <a:pt x="28" y="141"/>
                  </a:cubicBezTo>
                  <a:cubicBezTo>
                    <a:pt x="28" y="144"/>
                    <a:pt x="28" y="147"/>
                    <a:pt x="28" y="148"/>
                  </a:cubicBezTo>
                  <a:cubicBezTo>
                    <a:pt x="27" y="150"/>
                    <a:pt x="23" y="150"/>
                    <a:pt x="21" y="149"/>
                  </a:cubicBezTo>
                  <a:cubicBezTo>
                    <a:pt x="20" y="146"/>
                    <a:pt x="21" y="144"/>
                    <a:pt x="21" y="141"/>
                  </a:cubicBezTo>
                  <a:cubicBezTo>
                    <a:pt x="20" y="140"/>
                    <a:pt x="19" y="139"/>
                    <a:pt x="19" y="137"/>
                  </a:cubicBezTo>
                  <a:cubicBezTo>
                    <a:pt x="14" y="137"/>
                    <a:pt x="18" y="145"/>
                    <a:pt x="17" y="148"/>
                  </a:cubicBezTo>
                  <a:cubicBezTo>
                    <a:pt x="11" y="147"/>
                    <a:pt x="8" y="141"/>
                    <a:pt x="10" y="134"/>
                  </a:cubicBezTo>
                  <a:cubicBezTo>
                    <a:pt x="10" y="134"/>
                    <a:pt x="10" y="133"/>
                    <a:pt x="9" y="133"/>
                  </a:cubicBezTo>
                  <a:cubicBezTo>
                    <a:pt x="8" y="133"/>
                    <a:pt x="8" y="135"/>
                    <a:pt x="6" y="135"/>
                  </a:cubicBezTo>
                  <a:cubicBezTo>
                    <a:pt x="5" y="130"/>
                    <a:pt x="10" y="127"/>
                    <a:pt x="13" y="123"/>
                  </a:cubicBezTo>
                  <a:cubicBezTo>
                    <a:pt x="14" y="123"/>
                    <a:pt x="15" y="122"/>
                    <a:pt x="16" y="122"/>
                  </a:cubicBezTo>
                  <a:cubicBezTo>
                    <a:pt x="15" y="107"/>
                    <a:pt x="12" y="94"/>
                    <a:pt x="10" y="81"/>
                  </a:cubicBezTo>
                  <a:cubicBezTo>
                    <a:pt x="9" y="80"/>
                    <a:pt x="9" y="79"/>
                    <a:pt x="9" y="79"/>
                  </a:cubicBezTo>
                  <a:cubicBezTo>
                    <a:pt x="9" y="72"/>
                    <a:pt x="8" y="65"/>
                    <a:pt x="10" y="58"/>
                  </a:cubicBezTo>
                  <a:cubicBezTo>
                    <a:pt x="8" y="58"/>
                    <a:pt x="8" y="59"/>
                    <a:pt x="7" y="59"/>
                  </a:cubicBezTo>
                  <a:cubicBezTo>
                    <a:pt x="1" y="53"/>
                    <a:pt x="0" y="42"/>
                    <a:pt x="0" y="30"/>
                  </a:cubicBezTo>
                  <a:cubicBezTo>
                    <a:pt x="1" y="29"/>
                    <a:pt x="1" y="29"/>
                    <a:pt x="3" y="28"/>
                  </a:cubicBezTo>
                  <a:cubicBezTo>
                    <a:pt x="4" y="27"/>
                    <a:pt x="4" y="25"/>
                    <a:pt x="3" y="23"/>
                  </a:cubicBezTo>
                  <a:cubicBezTo>
                    <a:pt x="4" y="25"/>
                    <a:pt x="4" y="20"/>
                    <a:pt x="5" y="18"/>
                  </a:cubicBezTo>
                  <a:cubicBezTo>
                    <a:pt x="4" y="18"/>
                    <a:pt x="4" y="19"/>
                    <a:pt x="4" y="21"/>
                  </a:cubicBezTo>
                  <a:cubicBezTo>
                    <a:pt x="2" y="19"/>
                    <a:pt x="6" y="13"/>
                    <a:pt x="6" y="14"/>
                  </a:cubicBezTo>
                  <a:cubicBezTo>
                    <a:pt x="7" y="11"/>
                    <a:pt x="8" y="0"/>
                    <a:pt x="16" y="1"/>
                  </a:cubicBezTo>
                  <a:cubicBezTo>
                    <a:pt x="14" y="3"/>
                    <a:pt x="17" y="2"/>
                    <a:pt x="15" y="3"/>
                  </a:cubicBezTo>
                  <a:close/>
                  <a:moveTo>
                    <a:pt x="17" y="25"/>
                  </a:moveTo>
                  <a:cubicBezTo>
                    <a:pt x="17" y="24"/>
                    <a:pt x="18" y="23"/>
                    <a:pt x="17" y="22"/>
                  </a:cubicBezTo>
                  <a:cubicBezTo>
                    <a:pt x="16" y="23"/>
                    <a:pt x="16" y="24"/>
                    <a:pt x="14" y="24"/>
                  </a:cubicBezTo>
                  <a:cubicBezTo>
                    <a:pt x="14" y="22"/>
                    <a:pt x="13" y="25"/>
                    <a:pt x="12" y="24"/>
                  </a:cubicBezTo>
                  <a:cubicBezTo>
                    <a:pt x="14" y="29"/>
                    <a:pt x="19" y="33"/>
                    <a:pt x="21" y="38"/>
                  </a:cubicBezTo>
                  <a:cubicBezTo>
                    <a:pt x="20" y="34"/>
                    <a:pt x="19" y="27"/>
                    <a:pt x="19" y="22"/>
                  </a:cubicBezTo>
                  <a:cubicBezTo>
                    <a:pt x="19" y="22"/>
                    <a:pt x="18" y="22"/>
                    <a:pt x="18" y="22"/>
                  </a:cubicBezTo>
                  <a:cubicBezTo>
                    <a:pt x="19" y="22"/>
                    <a:pt x="18" y="25"/>
                    <a:pt x="17" y="25"/>
                  </a:cubicBezTo>
                  <a:close/>
                  <a:moveTo>
                    <a:pt x="32" y="38"/>
                  </a:moveTo>
                  <a:cubicBezTo>
                    <a:pt x="32" y="37"/>
                    <a:pt x="33" y="38"/>
                    <a:pt x="33" y="36"/>
                  </a:cubicBezTo>
                  <a:cubicBezTo>
                    <a:pt x="32" y="37"/>
                    <a:pt x="32" y="36"/>
                    <a:pt x="31" y="36"/>
                  </a:cubicBezTo>
                  <a:cubicBezTo>
                    <a:pt x="31" y="37"/>
                    <a:pt x="30" y="38"/>
                    <a:pt x="31" y="40"/>
                  </a:cubicBezTo>
                  <a:cubicBezTo>
                    <a:pt x="31" y="39"/>
                    <a:pt x="32" y="39"/>
                    <a:pt x="33" y="38"/>
                  </a:cubicBezTo>
                  <a:cubicBezTo>
                    <a:pt x="32" y="38"/>
                    <a:pt x="32" y="38"/>
                    <a:pt x="32" y="38"/>
                  </a:cubicBezTo>
                  <a:close/>
                  <a:moveTo>
                    <a:pt x="16" y="49"/>
                  </a:moveTo>
                  <a:cubicBezTo>
                    <a:pt x="15" y="49"/>
                    <a:pt x="16" y="47"/>
                    <a:pt x="15" y="47"/>
                  </a:cubicBezTo>
                  <a:cubicBezTo>
                    <a:pt x="14" y="48"/>
                    <a:pt x="16" y="50"/>
                    <a:pt x="16" y="49"/>
                  </a:cubicBezTo>
                  <a:close/>
                  <a:moveTo>
                    <a:pt x="18" y="48"/>
                  </a:moveTo>
                  <a:cubicBezTo>
                    <a:pt x="18" y="47"/>
                    <a:pt x="17" y="46"/>
                    <a:pt x="17" y="44"/>
                  </a:cubicBezTo>
                  <a:cubicBezTo>
                    <a:pt x="14" y="45"/>
                    <a:pt x="13" y="47"/>
                    <a:pt x="11" y="49"/>
                  </a:cubicBezTo>
                  <a:cubicBezTo>
                    <a:pt x="12" y="49"/>
                    <a:pt x="13" y="48"/>
                    <a:pt x="14" y="49"/>
                  </a:cubicBezTo>
                  <a:cubicBezTo>
                    <a:pt x="14" y="48"/>
                    <a:pt x="14" y="47"/>
                    <a:pt x="15" y="47"/>
                  </a:cubicBezTo>
                  <a:cubicBezTo>
                    <a:pt x="16" y="48"/>
                    <a:pt x="17" y="48"/>
                    <a:pt x="18" y="48"/>
                  </a:cubicBezTo>
                  <a:close/>
                  <a:moveTo>
                    <a:pt x="26" y="103"/>
                  </a:moveTo>
                  <a:cubicBezTo>
                    <a:pt x="27" y="102"/>
                    <a:pt x="27" y="100"/>
                    <a:pt x="28" y="97"/>
                  </a:cubicBezTo>
                  <a:cubicBezTo>
                    <a:pt x="28" y="93"/>
                    <a:pt x="26" y="88"/>
                    <a:pt x="25" y="84"/>
                  </a:cubicBezTo>
                  <a:cubicBezTo>
                    <a:pt x="25" y="91"/>
                    <a:pt x="26" y="97"/>
                    <a:pt x="26" y="103"/>
                  </a:cubicBezTo>
                  <a:close/>
                  <a:moveTo>
                    <a:pt x="25" y="145"/>
                  </a:moveTo>
                  <a:cubicBezTo>
                    <a:pt x="25" y="144"/>
                    <a:pt x="27" y="146"/>
                    <a:pt x="27" y="145"/>
                  </a:cubicBezTo>
                  <a:cubicBezTo>
                    <a:pt x="26" y="145"/>
                    <a:pt x="27" y="143"/>
                    <a:pt x="26" y="144"/>
                  </a:cubicBezTo>
                  <a:cubicBezTo>
                    <a:pt x="26" y="145"/>
                    <a:pt x="24" y="145"/>
                    <a:pt x="25"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6" name="Freeform 117">
              <a:extLst>
                <a:ext uri="{FF2B5EF4-FFF2-40B4-BE49-F238E27FC236}">
                  <a16:creationId xmlns:a16="http://schemas.microsoft.com/office/drawing/2014/main" id="{59811EA8-5901-2B0C-CF12-48C14FCE86C7}"/>
                </a:ext>
              </a:extLst>
            </p:cNvPr>
            <p:cNvSpPr>
              <a:spLocks/>
            </p:cNvSpPr>
            <p:nvPr/>
          </p:nvSpPr>
          <p:spPr bwMode="auto">
            <a:xfrm>
              <a:off x="4710112" y="2306638"/>
              <a:ext cx="14288" cy="22225"/>
            </a:xfrm>
            <a:custGeom>
              <a:avLst/>
              <a:gdLst/>
              <a:ahLst/>
              <a:cxnLst>
                <a:cxn ang="0">
                  <a:pos x="2" y="2"/>
                </a:cxn>
                <a:cxn ang="0">
                  <a:pos x="1" y="3"/>
                </a:cxn>
                <a:cxn ang="0">
                  <a:pos x="0" y="0"/>
                </a:cxn>
                <a:cxn ang="0">
                  <a:pos x="2" y="2"/>
                </a:cxn>
                <a:cxn ang="0">
                  <a:pos x="2" y="2"/>
                </a:cxn>
              </a:cxnLst>
              <a:rect l="0" t="0" r="r" b="b"/>
              <a:pathLst>
                <a:path w="2" h="3">
                  <a:moveTo>
                    <a:pt x="2" y="2"/>
                  </a:moveTo>
                  <a:cubicBezTo>
                    <a:pt x="2" y="2"/>
                    <a:pt x="1" y="3"/>
                    <a:pt x="1" y="3"/>
                  </a:cubicBezTo>
                  <a:cubicBezTo>
                    <a:pt x="1" y="3"/>
                    <a:pt x="1" y="2"/>
                    <a:pt x="0" y="0"/>
                  </a:cubicBezTo>
                  <a:cubicBezTo>
                    <a:pt x="1" y="1"/>
                    <a:pt x="1" y="2"/>
                    <a:pt x="2" y="2"/>
                  </a:cubicBezTo>
                  <a:cubicBezTo>
                    <a:pt x="2" y="3"/>
                    <a:pt x="2" y="2"/>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3017056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B61CE-8B84-7E10-1F2B-5C4235A13817}"/>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EF2253C-A89B-4653-4FE9-1279DF8FDF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71998" cy="4867275"/>
          </a:xfrm>
          <a:prstGeom prst="rect">
            <a:avLst/>
          </a:prstGeom>
        </p:spPr>
      </p:pic>
      <p:sp>
        <p:nvSpPr>
          <p:cNvPr id="14" name="Rectangle 20">
            <a:extLst>
              <a:ext uri="{FF2B5EF4-FFF2-40B4-BE49-F238E27FC236}">
                <a16:creationId xmlns:a16="http://schemas.microsoft.com/office/drawing/2014/main" id="{A4DBE500-09E2-FA62-B6BD-7C598E08ACBE}"/>
              </a:ext>
            </a:extLst>
          </p:cNvPr>
          <p:cNvSpPr/>
          <p:nvPr/>
        </p:nvSpPr>
        <p:spPr>
          <a:xfrm>
            <a:off x="-1" y="0"/>
            <a:ext cx="4571998" cy="4873623"/>
          </a:xfrm>
          <a:prstGeom prst="rect">
            <a:avLst/>
          </a:prstGeom>
          <a:solidFill>
            <a:srgbClr val="004A51">
              <a:alpha val="60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FF79BC6C-1430-4C62-0A4A-6530BDB0E57F}"/>
              </a:ext>
            </a:extLst>
          </p:cNvPr>
          <p:cNvSpPr/>
          <p:nvPr/>
        </p:nvSpPr>
        <p:spPr>
          <a:xfrm>
            <a:off x="4572001" y="0"/>
            <a:ext cx="4571998" cy="48700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dirty="0"/>
          </a:p>
        </p:txBody>
      </p:sp>
      <p:sp>
        <p:nvSpPr>
          <p:cNvPr id="11" name="Title 10">
            <a:extLst>
              <a:ext uri="{FF2B5EF4-FFF2-40B4-BE49-F238E27FC236}">
                <a16:creationId xmlns:a16="http://schemas.microsoft.com/office/drawing/2014/main" id="{EDD17B99-0789-62BB-6A85-60F3810E53B9}"/>
              </a:ext>
            </a:extLst>
          </p:cNvPr>
          <p:cNvSpPr>
            <a:spLocks noGrp="1"/>
          </p:cNvSpPr>
          <p:nvPr>
            <p:ph type="title"/>
          </p:nvPr>
        </p:nvSpPr>
        <p:spPr>
          <a:xfrm>
            <a:off x="1" y="2801"/>
            <a:ext cx="4571999" cy="4693023"/>
          </a:xfrm>
        </p:spPr>
        <p:txBody>
          <a:bodyPr lIns="251999" tIns="0" rIns="144000" bIns="0"/>
          <a:lstStyle/>
          <a:p>
            <a:r>
              <a:rPr kumimoji="0" lang="sv-SE" sz="2800" b="1" i="0" u="none" strike="noStrike" kern="1200" cap="none" spc="0" normalizeH="0" baseline="0" noProof="0" dirty="0">
                <a:ln>
                  <a:noFill/>
                </a:ln>
                <a:solidFill>
                  <a:schemeClr val="bg1"/>
                </a:solidFill>
                <a:effectLst/>
                <a:uLnTx/>
                <a:uFillTx/>
                <a:latin typeface="Calibri" charset="0"/>
                <a:ea typeface="Calibri" charset="0"/>
                <a:cs typeface="Calibri" charset="0"/>
              </a:rPr>
              <a:t>Novus </a:t>
            </a:r>
            <a:r>
              <a:rPr kumimoji="0" lang="sv-SE" sz="2800" i="0" u="none" strike="noStrike" kern="1200" cap="none" spc="0" normalizeH="0" baseline="0" noProof="0" dirty="0">
                <a:ln>
                  <a:noFill/>
                </a:ln>
                <a:solidFill>
                  <a:schemeClr val="bg1"/>
                </a:solidFill>
                <a:effectLst/>
                <a:uLnTx/>
                <a:uFillTx/>
                <a:latin typeface="Calibri" charset="0"/>
                <a:ea typeface="Calibri" charset="0"/>
                <a:cs typeface="Calibri" charset="0"/>
              </a:rPr>
              <a:t>är via moderbolaget </a:t>
            </a:r>
            <a:r>
              <a:rPr kumimoji="0" lang="sv-SE" sz="2800" b="1" i="0" u="none" strike="noStrike" kern="1200" cap="none" spc="0" normalizeH="0" baseline="0" noProof="0" dirty="0">
                <a:ln>
                  <a:noFill/>
                </a:ln>
                <a:solidFill>
                  <a:schemeClr val="bg1"/>
                </a:solidFill>
                <a:effectLst/>
                <a:uLnTx/>
                <a:uFillTx/>
                <a:latin typeface="Calibri" charset="0"/>
                <a:ea typeface="Calibri" charset="0"/>
                <a:cs typeface="Calibri" charset="0"/>
              </a:rPr>
              <a:t>Gallup Nordic </a:t>
            </a:r>
            <a:r>
              <a:rPr kumimoji="0" lang="sv-SE" sz="2800" i="0" u="none" strike="noStrike" kern="1200" cap="none" spc="0" normalizeH="0" baseline="0" noProof="0" dirty="0">
                <a:ln>
                  <a:noFill/>
                </a:ln>
                <a:solidFill>
                  <a:schemeClr val="bg1"/>
                </a:solidFill>
                <a:effectLst/>
                <a:uLnTx/>
                <a:uFillTx/>
                <a:latin typeface="Calibri" charset="0"/>
                <a:ea typeface="Calibri" charset="0"/>
                <a:cs typeface="Calibri" charset="0"/>
              </a:rPr>
              <a:t>Sveriges representant för Gallup International.</a:t>
            </a:r>
          </a:p>
        </p:txBody>
      </p:sp>
      <p:pic>
        <p:nvPicPr>
          <p:cNvPr id="4" name="Picture 3" descr="A map of the world with a red circle&#10;&#10;Description automatically generated">
            <a:extLst>
              <a:ext uri="{FF2B5EF4-FFF2-40B4-BE49-F238E27FC236}">
                <a16:creationId xmlns:a16="http://schemas.microsoft.com/office/drawing/2014/main" id="{B4325142-8F02-D582-E340-13F4C52B25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4597" y="1873598"/>
            <a:ext cx="1986806" cy="982657"/>
          </a:xfrm>
          <a:prstGeom prst="rect">
            <a:avLst/>
          </a:prstGeom>
        </p:spPr>
      </p:pic>
      <p:pic>
        <p:nvPicPr>
          <p:cNvPr id="6" name="Picture 5">
            <a:extLst>
              <a:ext uri="{FF2B5EF4-FFF2-40B4-BE49-F238E27FC236}">
                <a16:creationId xmlns:a16="http://schemas.microsoft.com/office/drawing/2014/main" id="{9437B240-DADB-74E0-015E-B6CECDA580C7}"/>
              </a:ext>
            </a:extLst>
          </p:cNvPr>
          <p:cNvPicPr>
            <a:picLocks noChangeAspect="1"/>
          </p:cNvPicPr>
          <p:nvPr/>
        </p:nvPicPr>
        <p:blipFill>
          <a:blip r:embed="rId5"/>
          <a:stretch>
            <a:fillRect/>
          </a:stretch>
        </p:blipFill>
        <p:spPr>
          <a:xfrm>
            <a:off x="5826253" y="825196"/>
            <a:ext cx="2063494" cy="463949"/>
          </a:xfrm>
          <a:prstGeom prst="rect">
            <a:avLst/>
          </a:prstGeom>
        </p:spPr>
      </p:pic>
      <p:sp>
        <p:nvSpPr>
          <p:cNvPr id="7" name="Platshållare för text 13">
            <a:extLst>
              <a:ext uri="{FF2B5EF4-FFF2-40B4-BE49-F238E27FC236}">
                <a16:creationId xmlns:a16="http://schemas.microsoft.com/office/drawing/2014/main" id="{7EE09F19-7ED9-C1CD-0B3D-C1D63BA7E392}"/>
              </a:ext>
            </a:extLst>
          </p:cNvPr>
          <p:cNvSpPr txBox="1">
            <a:spLocks/>
          </p:cNvSpPr>
          <p:nvPr/>
        </p:nvSpPr>
        <p:spPr>
          <a:xfrm>
            <a:off x="4572001" y="3193331"/>
            <a:ext cx="4571998" cy="1534895"/>
          </a:xfrm>
          <a:prstGeom prst="rect">
            <a:avLst/>
          </a:prstGeom>
        </p:spPr>
        <p:txBody>
          <a:bodyPr wrap="square" lIns="144000" tIns="144000" rIns="251999" bIns="144000" numCol="1" spcCol="21600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chemeClr val="accent6"/>
              </a:buClr>
              <a:buNone/>
            </a:pPr>
            <a:r>
              <a:rPr lang="en-US" sz="1100" noProof="1">
                <a:solidFill>
                  <a:srgbClr val="414141"/>
                </a:solidFill>
                <a:latin typeface="Calibri" charset="0"/>
                <a:ea typeface="Calibri" charset="0"/>
                <a:cs typeface="Calibri" charset="0"/>
              </a:rPr>
              <a:t>Sveavägen 59, 113 59 Stockholm</a:t>
            </a:r>
          </a:p>
          <a:p>
            <a:pPr marL="0" indent="0" algn="ctr">
              <a:buClr>
                <a:schemeClr val="accent6"/>
              </a:buClr>
              <a:buNone/>
            </a:pPr>
            <a:endParaRPr lang="en-US" sz="1100" noProof="1">
              <a:solidFill>
                <a:srgbClr val="414141"/>
              </a:solidFill>
              <a:latin typeface="Calibri" charset="0"/>
              <a:ea typeface="Calibri" charset="0"/>
              <a:cs typeface="Calibri" charset="0"/>
            </a:endParaRPr>
          </a:p>
          <a:p>
            <a:pPr marL="0" indent="0" algn="ctr">
              <a:buClr>
                <a:schemeClr val="accent6"/>
              </a:buClr>
              <a:buNone/>
            </a:pPr>
            <a:r>
              <a:rPr lang="en-US" sz="1100" noProof="1">
                <a:solidFill>
                  <a:srgbClr val="414141"/>
                </a:solidFill>
                <a:latin typeface="Calibri" charset="0"/>
                <a:ea typeface="Calibri" charset="0"/>
                <a:cs typeface="Calibri" charset="0"/>
              </a:rPr>
              <a:t>Tel +46 (0)8 128 196 00</a:t>
            </a:r>
            <a:br>
              <a:rPr lang="en-US" sz="1100" noProof="1">
                <a:solidFill>
                  <a:srgbClr val="414141"/>
                </a:solidFill>
                <a:latin typeface="Calibri" charset="0"/>
                <a:ea typeface="Calibri" charset="0"/>
                <a:cs typeface="Calibri" charset="0"/>
              </a:rPr>
            </a:br>
            <a:r>
              <a:rPr lang="en-US" sz="1100" noProof="1">
                <a:solidFill>
                  <a:srgbClr val="414141"/>
                </a:solidFill>
                <a:latin typeface="Calibri" charset="0"/>
                <a:ea typeface="Calibri" charset="0"/>
                <a:cs typeface="Calibri" charset="0"/>
              </a:rPr>
              <a:t>Mail: info@novus.se</a:t>
            </a:r>
          </a:p>
          <a:p>
            <a:pPr marL="0" indent="0" algn="ctr">
              <a:buClr>
                <a:schemeClr val="accent6"/>
              </a:buClr>
              <a:buNone/>
            </a:pPr>
            <a:endParaRPr lang="en-US" sz="1100" b="1" noProof="1">
              <a:solidFill>
                <a:srgbClr val="414141"/>
              </a:solidFill>
              <a:latin typeface="Calibri" charset="0"/>
              <a:ea typeface="Calibri" charset="0"/>
              <a:cs typeface="Calibri" charset="0"/>
            </a:endParaRPr>
          </a:p>
        </p:txBody>
      </p:sp>
    </p:spTree>
    <p:extLst>
      <p:ext uri="{BB962C8B-B14F-4D97-AF65-F5344CB8AC3E}">
        <p14:creationId xmlns:p14="http://schemas.microsoft.com/office/powerpoint/2010/main" val="160054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A37F1-ECD1-DC81-1E68-D08B6C4C830A}"/>
            </a:ext>
          </a:extLst>
        </p:cNvPr>
        <p:cNvGrpSpPr/>
        <p:nvPr/>
      </p:nvGrpSpPr>
      <p:grpSpPr>
        <a:xfrm>
          <a:off x="0" y="0"/>
          <a:ext cx="0" cy="0"/>
          <a:chOff x="0" y="0"/>
          <a:chExt cx="0" cy="0"/>
        </a:xfrm>
      </p:grpSpPr>
      <p:pic>
        <p:nvPicPr>
          <p:cNvPr id="14" name="Bildobjekt 13">
            <a:extLst>
              <a:ext uri="{FF2B5EF4-FFF2-40B4-BE49-F238E27FC236}">
                <a16:creationId xmlns:a16="http://schemas.microsoft.com/office/drawing/2014/main" id="{B5E42748-C6D1-F224-DAA8-FB348D8C81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4867276"/>
          </a:xfrm>
          <a:prstGeom prst="rect">
            <a:avLst/>
          </a:prstGeom>
        </p:spPr>
      </p:pic>
      <p:sp>
        <p:nvSpPr>
          <p:cNvPr id="16" name="Rectangle 142">
            <a:extLst>
              <a:ext uri="{FF2B5EF4-FFF2-40B4-BE49-F238E27FC236}">
                <a16:creationId xmlns:a16="http://schemas.microsoft.com/office/drawing/2014/main" id="{F8087BD6-C45D-7261-4038-AB64B83BCF11}"/>
              </a:ext>
            </a:extLst>
          </p:cNvPr>
          <p:cNvSpPr/>
          <p:nvPr/>
        </p:nvSpPr>
        <p:spPr>
          <a:xfrm>
            <a:off x="840" y="-9671"/>
            <a:ext cx="9143160" cy="4881863"/>
          </a:xfrm>
          <a:prstGeom prst="rect">
            <a:avLst/>
          </a:prstGeom>
          <a:solidFill>
            <a:srgbClr val="3C8C86">
              <a:alpha val="30112"/>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2" name="shpTitle">
            <a:extLst>
              <a:ext uri="{FF2B5EF4-FFF2-40B4-BE49-F238E27FC236}">
                <a16:creationId xmlns:a16="http://schemas.microsoft.com/office/drawing/2014/main" id="{564CEFBF-77D4-3410-A95B-3A5F660AF114}"/>
              </a:ext>
            </a:extLst>
          </p:cNvPr>
          <p:cNvSpPr txBox="1">
            <a:spLocks/>
          </p:cNvSpPr>
          <p:nvPr/>
        </p:nvSpPr>
        <p:spPr>
          <a:xfrm>
            <a:off x="1043" y="-1"/>
            <a:ext cx="7336279" cy="411163"/>
          </a:xfrm>
          <a:prstGeom prst="rect">
            <a:avLst/>
          </a:prstGeom>
          <a:noFill/>
        </p:spPr>
        <p:txBody>
          <a:bodyPr wrap="square" lIns="251999" tIns="432000" rIns="251999"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r>
              <a:rPr kumimoji="0" lang="sv-SE" sz="2800" b="1" i="0" u="none" strike="noStrike" kern="1200" cap="none" spc="0" normalizeH="0" baseline="0" noProof="0" dirty="0">
                <a:ln>
                  <a:noFill/>
                </a:ln>
                <a:solidFill>
                  <a:srgbClr val="FFFFFF"/>
                </a:solidFill>
                <a:effectLst/>
                <a:highlight>
                  <a:srgbClr val="414A4F"/>
                </a:highlight>
                <a:uLnTx/>
                <a:uFillTx/>
                <a:latin typeface="Calibri" charset="0"/>
                <a:ea typeface="+mj-ea"/>
                <a:cs typeface="Calibri" charset="0"/>
              </a:rPr>
              <a:t>GRUPP 2: 14 – 17 ÅRINGAR </a:t>
            </a:r>
          </a:p>
        </p:txBody>
      </p:sp>
      <p:sp>
        <p:nvSpPr>
          <p:cNvPr id="5" name="Rektangel 4">
            <a:extLst>
              <a:ext uri="{FF2B5EF4-FFF2-40B4-BE49-F238E27FC236}">
                <a16:creationId xmlns:a16="http://schemas.microsoft.com/office/drawing/2014/main" id="{5C044469-E399-40BF-BB38-792E10C24819}"/>
              </a:ext>
            </a:extLst>
          </p:cNvPr>
          <p:cNvSpPr/>
          <p:nvPr/>
        </p:nvSpPr>
        <p:spPr>
          <a:xfrm>
            <a:off x="1334076" y="1035045"/>
            <a:ext cx="1396345" cy="1795728"/>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cs typeface="Arial" panose="020B0604020202020204" pitchFamily="34" charset="0"/>
              </a:rPr>
              <a:t>Kille 15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1-2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Använder </a:t>
            </a:r>
            <a:r>
              <a:rPr lang="sv-SE" sz="900" dirty="0" err="1">
                <a:solidFill>
                  <a:schemeClr val="tx1"/>
                </a:solidFill>
                <a:cs typeface="Arial" panose="020B0604020202020204" pitchFamily="34" charset="0"/>
              </a:rPr>
              <a:t>Snapchat</a:t>
            </a:r>
            <a:r>
              <a:rPr lang="sv-SE" sz="900" dirty="0">
                <a:solidFill>
                  <a:schemeClr val="tx1"/>
                </a:solidFill>
                <a:cs typeface="Arial" panose="020B0604020202020204" pitchFamily="34" charset="0"/>
              </a:rPr>
              <a:t> och ibland Instagram</a:t>
            </a:r>
            <a:endParaRPr lang="sv-SE" sz="900" dirty="0">
              <a:solidFill>
                <a:schemeClr val="tx1"/>
              </a:solidFill>
            </a:endParaRPr>
          </a:p>
          <a:p>
            <a:pPr marL="171450" lvl="0" indent="-171450" defTabSz="457200">
              <a:buClr>
                <a:srgbClr val="3C8C86"/>
              </a:buClr>
              <a:buFont typeface="Wingdings" panose="05000000000000000000" pitchFamily="2" charset="2"/>
              <a:buChar char="§"/>
              <a:defRPr/>
            </a:pPr>
            <a:endParaRPr lang="sv-SE" sz="900" b="1" dirty="0">
              <a:solidFill>
                <a:schemeClr val="tx1"/>
              </a:solidFill>
            </a:endParaRPr>
          </a:p>
        </p:txBody>
      </p:sp>
      <p:sp>
        <p:nvSpPr>
          <p:cNvPr id="7" name="Rektangel 2">
            <a:extLst>
              <a:ext uri="{FF2B5EF4-FFF2-40B4-BE49-F238E27FC236}">
                <a16:creationId xmlns:a16="http://schemas.microsoft.com/office/drawing/2014/main" id="{FAD976E6-D59A-1F8F-36BF-F6868B39264D}"/>
              </a:ext>
            </a:extLst>
          </p:cNvPr>
          <p:cNvSpPr/>
          <p:nvPr/>
        </p:nvSpPr>
        <p:spPr>
          <a:xfrm>
            <a:off x="2914836" y="1035045"/>
            <a:ext cx="1396346" cy="1795728"/>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cs typeface="Arial" panose="020B0604020202020204" pitchFamily="34" charset="0"/>
              </a:rPr>
              <a:t>Annat kön 14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&lt;4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Pratar med kompisar online.</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Gör ”</a:t>
            </a:r>
            <a:r>
              <a:rPr lang="sv-SE" sz="900" dirty="0" err="1">
                <a:solidFill>
                  <a:schemeClr val="tx1"/>
                </a:solidFill>
                <a:cs typeface="Arial" panose="020B0604020202020204" pitchFamily="34" charset="0"/>
              </a:rPr>
              <a:t>edits</a:t>
            </a:r>
            <a:r>
              <a:rPr lang="sv-SE" sz="900" dirty="0">
                <a:solidFill>
                  <a:schemeClr val="tx1"/>
                </a:solidFill>
                <a:cs typeface="Arial" panose="020B0604020202020204" pitchFamily="34" charset="0"/>
              </a:rPr>
              <a:t>” och lägger ut.</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Pratar med online-vänner</a:t>
            </a:r>
            <a:endParaRPr lang="sv-SE" sz="900" dirty="0">
              <a:solidFill>
                <a:schemeClr val="tx1"/>
              </a:solidFill>
            </a:endParaRPr>
          </a:p>
        </p:txBody>
      </p:sp>
      <p:sp>
        <p:nvSpPr>
          <p:cNvPr id="8" name="Rektangel 2">
            <a:extLst>
              <a:ext uri="{FF2B5EF4-FFF2-40B4-BE49-F238E27FC236}">
                <a16:creationId xmlns:a16="http://schemas.microsoft.com/office/drawing/2014/main" id="{CDFB545E-B038-1C51-5A2E-0A352224AFC1}"/>
              </a:ext>
            </a:extLst>
          </p:cNvPr>
          <p:cNvSpPr/>
          <p:nvPr/>
        </p:nvSpPr>
        <p:spPr>
          <a:xfrm>
            <a:off x="4558868" y="1035045"/>
            <a:ext cx="1396346" cy="1795728"/>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cs typeface="Arial" panose="020B0604020202020204" pitchFamily="34" charset="0"/>
              </a:rPr>
              <a:t>Tjej 17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&gt;4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Använder </a:t>
            </a:r>
            <a:r>
              <a:rPr lang="sv-SE" sz="900" dirty="0" err="1">
                <a:solidFill>
                  <a:schemeClr val="tx1"/>
                </a:solidFill>
                <a:cs typeface="Arial" panose="020B0604020202020204" pitchFamily="34" charset="0"/>
              </a:rPr>
              <a:t>TikTok</a:t>
            </a:r>
            <a:r>
              <a:rPr lang="sv-SE" sz="900" dirty="0">
                <a:solidFill>
                  <a:schemeClr val="tx1"/>
                </a:solidFill>
                <a:cs typeface="Arial" panose="020B0604020202020204" pitchFamily="34" charset="0"/>
              </a:rPr>
              <a:t>.</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Tittar på serier.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känts sig otrygg</a:t>
            </a:r>
            <a:endParaRPr lang="sv-SE" sz="900" dirty="0">
              <a:solidFill>
                <a:schemeClr val="tx1"/>
              </a:solidFill>
            </a:endParaRPr>
          </a:p>
        </p:txBody>
      </p:sp>
      <p:sp>
        <p:nvSpPr>
          <p:cNvPr id="9" name="Rektangel 2">
            <a:extLst>
              <a:ext uri="{FF2B5EF4-FFF2-40B4-BE49-F238E27FC236}">
                <a16:creationId xmlns:a16="http://schemas.microsoft.com/office/drawing/2014/main" id="{BF40283D-D06B-B23F-C21C-27B9EF8C5F12}"/>
              </a:ext>
            </a:extLst>
          </p:cNvPr>
          <p:cNvSpPr/>
          <p:nvPr/>
        </p:nvSpPr>
        <p:spPr>
          <a:xfrm>
            <a:off x="6147299" y="1035045"/>
            <a:ext cx="1396347" cy="1795728"/>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cs typeface="Arial" panose="020B0604020202020204" pitchFamily="34" charset="0"/>
              </a:rPr>
              <a:t>Tjej 16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3-4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Använder </a:t>
            </a:r>
            <a:r>
              <a:rPr lang="sv-SE" sz="900" dirty="0" err="1">
                <a:solidFill>
                  <a:schemeClr val="tx1"/>
                </a:solidFill>
                <a:cs typeface="Arial" panose="020B0604020202020204" pitchFamily="34" charset="0"/>
              </a:rPr>
              <a:t>TikTok</a:t>
            </a:r>
            <a:r>
              <a:rPr lang="sv-SE" sz="900" dirty="0">
                <a:solidFill>
                  <a:schemeClr val="tx1"/>
                </a:solidFill>
                <a:cs typeface="Arial" panose="020B0604020202020204" pitchFamily="34" charset="0"/>
              </a:rPr>
              <a:t>, </a:t>
            </a:r>
            <a:r>
              <a:rPr lang="sv-SE" sz="900" dirty="0" err="1">
                <a:solidFill>
                  <a:schemeClr val="tx1"/>
                </a:solidFill>
                <a:cs typeface="Arial" panose="020B0604020202020204" pitchFamily="34" charset="0"/>
              </a:rPr>
              <a:t>Snapchat</a:t>
            </a:r>
            <a:r>
              <a:rPr lang="sv-SE" sz="900" dirty="0">
                <a:solidFill>
                  <a:schemeClr val="tx1"/>
                </a:solidFill>
                <a:cs typeface="Arial" panose="020B0604020202020204" pitchFamily="34" charset="0"/>
              </a:rPr>
              <a:t> och YouTube</a:t>
            </a:r>
            <a:endParaRPr lang="sv-SE" sz="900" b="1" dirty="0">
              <a:solidFill>
                <a:schemeClr val="tx1"/>
              </a:solidFill>
            </a:endParaRPr>
          </a:p>
        </p:txBody>
      </p:sp>
      <p:sp>
        <p:nvSpPr>
          <p:cNvPr id="10" name="Rektangel 2">
            <a:extLst>
              <a:ext uri="{FF2B5EF4-FFF2-40B4-BE49-F238E27FC236}">
                <a16:creationId xmlns:a16="http://schemas.microsoft.com/office/drawing/2014/main" id="{528E778A-CFB1-8E59-9B1F-8429EF7DE8A1}"/>
              </a:ext>
            </a:extLst>
          </p:cNvPr>
          <p:cNvSpPr/>
          <p:nvPr/>
        </p:nvSpPr>
        <p:spPr>
          <a:xfrm>
            <a:off x="2895664" y="2987352"/>
            <a:ext cx="1396347" cy="1795728"/>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cs typeface="Arial" panose="020B0604020202020204" pitchFamily="34" charset="0"/>
              </a:rPr>
              <a:t>Kille 16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2-3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Tittar på YouTube</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Spelar spel</a:t>
            </a:r>
            <a:endParaRPr lang="sv-SE" sz="900" b="1" dirty="0">
              <a:solidFill>
                <a:schemeClr val="tx1"/>
              </a:solidFill>
            </a:endParaRPr>
          </a:p>
          <a:p>
            <a:pPr marL="171450" lvl="0" indent="-171450" defTabSz="457200">
              <a:buClr>
                <a:srgbClr val="3C8C86"/>
              </a:buClr>
              <a:buFont typeface="Wingdings" panose="05000000000000000000" pitchFamily="2" charset="2"/>
              <a:buChar char="§"/>
              <a:defRPr/>
            </a:pPr>
            <a:endParaRPr lang="sv-SE" sz="900" b="1" dirty="0">
              <a:solidFill>
                <a:schemeClr val="tx1"/>
              </a:solidFill>
            </a:endParaRPr>
          </a:p>
        </p:txBody>
      </p:sp>
      <p:sp>
        <p:nvSpPr>
          <p:cNvPr id="4" name="Rektangel 2">
            <a:extLst>
              <a:ext uri="{FF2B5EF4-FFF2-40B4-BE49-F238E27FC236}">
                <a16:creationId xmlns:a16="http://schemas.microsoft.com/office/drawing/2014/main" id="{61501063-BC98-BBED-3A55-8822E5F9D291}"/>
              </a:ext>
            </a:extLst>
          </p:cNvPr>
          <p:cNvSpPr/>
          <p:nvPr/>
        </p:nvSpPr>
        <p:spPr>
          <a:xfrm>
            <a:off x="4555716" y="2987352"/>
            <a:ext cx="1396347" cy="1795728"/>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cs typeface="Arial" panose="020B0604020202020204" pitchFamily="34" charset="0"/>
              </a:rPr>
              <a:t>Tjej 15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3-4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Skrollar på Instagram och </a:t>
            </a:r>
            <a:r>
              <a:rPr lang="sv-SE" sz="900" dirty="0" err="1">
                <a:solidFill>
                  <a:schemeClr val="tx1"/>
                </a:solidFill>
                <a:cs typeface="Arial" panose="020B0604020202020204" pitchFamily="34" charset="0"/>
              </a:rPr>
              <a:t>TikTok</a:t>
            </a:r>
            <a:endParaRPr lang="sv-SE" sz="900" dirty="0">
              <a:solidFill>
                <a:schemeClr val="tx1"/>
              </a:solidFill>
              <a:cs typeface="Arial" panose="020B0604020202020204" pitchFamily="34" charset="0"/>
            </a:endParaRP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Tittar på YouTube</a:t>
            </a:r>
            <a:endParaRPr lang="sv-SE" sz="900" dirty="0">
              <a:solidFill>
                <a:schemeClr val="tx1"/>
              </a:solidFill>
            </a:endParaRPr>
          </a:p>
          <a:p>
            <a:pPr marL="171450" lvl="0" indent="-171450" defTabSz="457200">
              <a:buClr>
                <a:srgbClr val="3C8C86"/>
              </a:buClr>
              <a:buFont typeface="Wingdings" panose="05000000000000000000" pitchFamily="2" charset="2"/>
              <a:buChar char="§"/>
              <a:defRPr/>
            </a:pPr>
            <a:endParaRPr lang="sv-SE" sz="900" b="1" dirty="0">
              <a:solidFill>
                <a:schemeClr val="tx1"/>
              </a:solidFill>
            </a:endParaRPr>
          </a:p>
        </p:txBody>
      </p:sp>
      <p:sp>
        <p:nvSpPr>
          <p:cNvPr id="6" name="Rektangel 2">
            <a:extLst>
              <a:ext uri="{FF2B5EF4-FFF2-40B4-BE49-F238E27FC236}">
                <a16:creationId xmlns:a16="http://schemas.microsoft.com/office/drawing/2014/main" id="{8428709F-EA72-70A2-A69A-185D74F9AE20}"/>
              </a:ext>
            </a:extLst>
          </p:cNvPr>
          <p:cNvSpPr/>
          <p:nvPr/>
        </p:nvSpPr>
        <p:spPr>
          <a:xfrm>
            <a:off x="6147299" y="2987351"/>
            <a:ext cx="1396345" cy="1795729"/>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cs typeface="Arial" panose="020B0604020202020204" pitchFamily="34" charset="0"/>
              </a:rPr>
              <a:t>Tjej 14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3-4 timmar online per dag.</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Tittar på YouTube.</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Chattar med kompisar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Gör inlägg på sociala medier </a:t>
            </a:r>
          </a:p>
          <a:p>
            <a:pPr marL="17145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känts sig otrygg</a:t>
            </a:r>
            <a:endParaRPr lang="sv-SE" sz="900" dirty="0">
              <a:solidFill>
                <a:schemeClr val="tx1"/>
              </a:solidFill>
            </a:endParaRPr>
          </a:p>
        </p:txBody>
      </p:sp>
      <p:sp>
        <p:nvSpPr>
          <p:cNvPr id="12" name="Rektangel 11">
            <a:extLst>
              <a:ext uri="{FF2B5EF4-FFF2-40B4-BE49-F238E27FC236}">
                <a16:creationId xmlns:a16="http://schemas.microsoft.com/office/drawing/2014/main" id="{D2E5A321-0B5F-FF03-9ECE-731AAF991007}"/>
              </a:ext>
            </a:extLst>
          </p:cNvPr>
          <p:cNvSpPr/>
          <p:nvPr/>
        </p:nvSpPr>
        <p:spPr>
          <a:xfrm>
            <a:off x="1334075" y="2987352"/>
            <a:ext cx="1396345" cy="1795728"/>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90000" tIns="90000" rtlCol="0" anchor="t" anchorCtr="0"/>
          <a:lstStyle/>
          <a:p>
            <a:pPr marL="171450" lvl="0" indent="-171450" defTabSz="457200">
              <a:buClr>
                <a:srgbClr val="3C8C86"/>
              </a:buClr>
              <a:buFont typeface="Wingdings" panose="05000000000000000000" pitchFamily="2" charset="2"/>
              <a:buChar char="§"/>
              <a:defRPr/>
            </a:pPr>
            <a:r>
              <a:rPr lang="sv-SE" sz="900" b="1" dirty="0">
                <a:solidFill>
                  <a:schemeClr val="tx1"/>
                </a:solidFill>
                <a:cs typeface="Arial" panose="020B0604020202020204" pitchFamily="34" charset="0"/>
              </a:rPr>
              <a:t>Kille 16 år</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Har tillgång till smartphone och dator. </a:t>
            </a:r>
          </a:p>
          <a:p>
            <a:pPr marL="171450" lvl="0" indent="-171450" defTabSz="457200">
              <a:buClr>
                <a:srgbClr val="3C8C86"/>
              </a:buClr>
              <a:buFont typeface="Wingdings" panose="05000000000000000000" pitchFamily="2" charset="2"/>
              <a:buChar char="§"/>
              <a:defRPr/>
            </a:pPr>
            <a:r>
              <a:rPr lang="sv-SE" sz="900" dirty="0">
                <a:solidFill>
                  <a:schemeClr val="tx1"/>
                </a:solidFill>
                <a:cs typeface="Arial" panose="020B0604020202020204" pitchFamily="34" charset="0"/>
              </a:rPr>
              <a:t>3-4 timmar online per dag.</a:t>
            </a:r>
          </a:p>
          <a:p>
            <a:pPr marL="171450" lvl="0" indent="-171450" defTabSz="457200">
              <a:buClr>
                <a:srgbClr val="3C8C86"/>
              </a:buClr>
              <a:buFont typeface="Wingdings" panose="05000000000000000000" pitchFamily="2" charset="2"/>
              <a:buChar char="§"/>
              <a:defRPr/>
            </a:pPr>
            <a:r>
              <a:rPr lang="sv-SE" sz="900" dirty="0" err="1">
                <a:solidFill>
                  <a:schemeClr val="tx1"/>
                </a:solidFill>
                <a:cs typeface="Arial" panose="020B0604020202020204" pitchFamily="34" charset="0"/>
              </a:rPr>
              <a:t>Anväder</a:t>
            </a:r>
            <a:r>
              <a:rPr lang="sv-SE" sz="900" dirty="0">
                <a:solidFill>
                  <a:schemeClr val="tx1"/>
                </a:solidFill>
                <a:cs typeface="Arial" panose="020B0604020202020204" pitchFamily="34" charset="0"/>
              </a:rPr>
              <a:t> </a:t>
            </a:r>
            <a:r>
              <a:rPr lang="sv-SE" sz="900" dirty="0" err="1">
                <a:solidFill>
                  <a:schemeClr val="tx1"/>
                </a:solidFill>
                <a:cs typeface="Arial" panose="020B0604020202020204" pitchFamily="34" charset="0"/>
              </a:rPr>
              <a:t>TikTok</a:t>
            </a:r>
            <a:r>
              <a:rPr lang="sv-SE" sz="900" dirty="0">
                <a:solidFill>
                  <a:schemeClr val="tx1"/>
                </a:solidFill>
                <a:cs typeface="Arial" panose="020B0604020202020204" pitchFamily="34" charset="0"/>
              </a:rPr>
              <a:t> och </a:t>
            </a:r>
            <a:r>
              <a:rPr lang="sv-SE" sz="900" dirty="0" err="1">
                <a:solidFill>
                  <a:schemeClr val="tx1"/>
                </a:solidFill>
                <a:cs typeface="Arial" panose="020B0604020202020204" pitchFamily="34" charset="0"/>
              </a:rPr>
              <a:t>Snapchat</a:t>
            </a:r>
            <a:endParaRPr lang="sv-SE" sz="900" b="1" dirty="0">
              <a:solidFill>
                <a:schemeClr val="tx1"/>
              </a:solidFill>
            </a:endParaRPr>
          </a:p>
        </p:txBody>
      </p:sp>
      <p:sp>
        <p:nvSpPr>
          <p:cNvPr id="13" name="Rubrik 1">
            <a:extLst>
              <a:ext uri="{FF2B5EF4-FFF2-40B4-BE49-F238E27FC236}">
                <a16:creationId xmlns:a16="http://schemas.microsoft.com/office/drawing/2014/main" id="{F2C1C4E4-B474-8FB1-2CBE-E4DDE0BDE61B}"/>
              </a:ext>
            </a:extLst>
          </p:cNvPr>
          <p:cNvSpPr txBox="1">
            <a:spLocks/>
          </p:cNvSpPr>
          <p:nvPr/>
        </p:nvSpPr>
        <p:spPr>
          <a:xfrm>
            <a:off x="5054241" y="-7657"/>
            <a:ext cx="3371992" cy="2094208"/>
          </a:xfrm>
          <a:prstGeom prst="rect">
            <a:avLst/>
          </a:prstGeom>
        </p:spPr>
        <p:txBody>
          <a:bodyPr lIns="130845" tIns="2373923" rIns="130845"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endParaRPr kumimoji="0" lang="sv-SE" sz="1869" b="1"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73389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F6175-0F6F-2E9F-3068-8F8E7FCF37E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1DCB614-3662-7DE5-7171-25F8A1424EA5}"/>
              </a:ext>
            </a:extLst>
          </p:cNvPr>
          <p:cNvSpPr/>
          <p:nvPr/>
        </p:nvSpPr>
        <p:spPr>
          <a:xfrm>
            <a:off x="0" y="0"/>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pic>
        <p:nvPicPr>
          <p:cNvPr id="7" name="Bildobjekt 6" descr="Elever som använder bärbara datorer i ett klassrum">
            <a:extLst>
              <a:ext uri="{FF2B5EF4-FFF2-40B4-BE49-F238E27FC236}">
                <a16:creationId xmlns:a16="http://schemas.microsoft.com/office/drawing/2014/main" id="{FCA33E56-8919-D58F-AA6D-634FC835F4E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28997" y="-2"/>
            <a:ext cx="5715003" cy="4867273"/>
          </a:xfrm>
          <a:prstGeom prst="rect">
            <a:avLst/>
          </a:prstGeom>
        </p:spPr>
      </p:pic>
      <p:sp>
        <p:nvSpPr>
          <p:cNvPr id="6" name="Rectangle 7">
            <a:extLst>
              <a:ext uri="{FF2B5EF4-FFF2-40B4-BE49-F238E27FC236}">
                <a16:creationId xmlns:a16="http://schemas.microsoft.com/office/drawing/2014/main" id="{11D7709E-2B10-2078-C4B5-7F30C53AAB15}"/>
              </a:ext>
            </a:extLst>
          </p:cNvPr>
          <p:cNvSpPr/>
          <p:nvPr/>
        </p:nvSpPr>
        <p:spPr>
          <a:xfrm>
            <a:off x="3428999" y="0"/>
            <a:ext cx="5715001" cy="486727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2" name="shpTitle">
            <a:extLst>
              <a:ext uri="{FF2B5EF4-FFF2-40B4-BE49-F238E27FC236}">
                <a16:creationId xmlns:a16="http://schemas.microsoft.com/office/drawing/2014/main" id="{733A70A6-6865-087E-AEF2-7EFBBBB1984D}"/>
              </a:ext>
            </a:extLst>
          </p:cNvPr>
          <p:cNvSpPr txBox="1">
            <a:spLocks/>
          </p:cNvSpPr>
          <p:nvPr/>
        </p:nvSpPr>
        <p:spPr>
          <a:xfrm>
            <a:off x="0" y="0"/>
            <a:ext cx="4442347" cy="4867274"/>
          </a:xfrm>
          <a:prstGeom prst="rect">
            <a:avLst/>
          </a:prstGeom>
          <a:noFill/>
        </p:spPr>
        <p:txBody>
          <a:bodyPr wrap="square" lIns="251999" tIns="0" rIns="360000" bIns="36000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10000"/>
              </a:lnSpc>
              <a:spcBef>
                <a:spcPct val="0"/>
              </a:spcBef>
              <a:spcAft>
                <a:spcPts val="0"/>
              </a:spcAft>
              <a:buClrTx/>
              <a:buSzTx/>
              <a:buFontTx/>
              <a:buNone/>
              <a:tabLst/>
              <a:defRPr/>
            </a:pPr>
            <a:r>
              <a:rPr lang="sv-SE" sz="4000" b="1" dirty="0">
                <a:solidFill>
                  <a:srgbClr val="FFFFFF"/>
                </a:solidFill>
                <a:highlight>
                  <a:srgbClr val="414A4F"/>
                </a:highlight>
                <a:latin typeface="Calibri" panose="020F0502020204030204" pitchFamily="34" charset="0"/>
                <a:cs typeface="Calibri" panose="020F0502020204030204" pitchFamily="34" charset="0"/>
              </a:rPr>
              <a:t>Varför är man online?</a:t>
            </a:r>
            <a:endParaRPr kumimoji="0" lang="sv-SE" sz="4000" b="1" i="0" u="none" strike="noStrike" kern="1200" cap="none" spc="0" normalizeH="0" baseline="0" noProof="0" dirty="0">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773272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612C693-6C67-3E93-3732-AC11CAC029C1}"/>
              </a:ext>
            </a:extLst>
          </p:cNvPr>
          <p:cNvSpPr/>
          <p:nvPr/>
        </p:nvSpPr>
        <p:spPr>
          <a:xfrm>
            <a:off x="7383" y="3908"/>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mj-lt"/>
              <a:ea typeface="+mn-ea"/>
              <a:cs typeface="+mn-cs"/>
            </a:endParaRPr>
          </a:p>
        </p:txBody>
      </p:sp>
      <p:sp>
        <p:nvSpPr>
          <p:cNvPr id="3" name="shpTitle">
            <a:extLst>
              <a:ext uri="{FF2B5EF4-FFF2-40B4-BE49-F238E27FC236}">
                <a16:creationId xmlns:a16="http://schemas.microsoft.com/office/drawing/2014/main" id="{A97CD4A3-3FC7-8C2D-E1F4-6F142A9E9ACE}"/>
              </a:ext>
            </a:extLst>
          </p:cNvPr>
          <p:cNvSpPr txBox="1">
            <a:spLocks/>
          </p:cNvSpPr>
          <p:nvPr/>
        </p:nvSpPr>
        <p:spPr>
          <a:xfrm>
            <a:off x="1043" y="0"/>
            <a:ext cx="9142957" cy="912916"/>
          </a:xfrm>
          <a:prstGeom prst="rect">
            <a:avLst/>
          </a:prstGeom>
          <a:noFill/>
        </p:spPr>
        <p:txBody>
          <a:bodyPr wrap="square" lIns="251999" tIns="432000" rIns="251999"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lvl="0">
              <a:lnSpc>
                <a:spcPct val="110000"/>
              </a:lnSpc>
              <a:tabLst/>
              <a:defRPr/>
            </a:pPr>
            <a:r>
              <a:rPr lang="sv-SE" sz="2800" dirty="0">
                <a:solidFill>
                  <a:srgbClr val="FFFFFF"/>
                </a:solidFill>
                <a:highlight>
                  <a:srgbClr val="414A4F"/>
                </a:highlight>
                <a:latin typeface="Calibri" panose="020F0502020204030204" pitchFamily="34" charset="0"/>
                <a:cs typeface="Calibri" panose="020F0502020204030204" pitchFamily="34" charset="0"/>
              </a:rPr>
              <a:t>Varför är man online?</a:t>
            </a:r>
          </a:p>
        </p:txBody>
      </p:sp>
      <p:sp>
        <p:nvSpPr>
          <p:cNvPr id="10" name="Rektangel 9">
            <a:extLst>
              <a:ext uri="{FF2B5EF4-FFF2-40B4-BE49-F238E27FC236}">
                <a16:creationId xmlns:a16="http://schemas.microsoft.com/office/drawing/2014/main" id="{4126AFAB-0AB9-739E-6CC1-6FACDF7B7FB2}"/>
              </a:ext>
            </a:extLst>
          </p:cNvPr>
          <p:cNvSpPr/>
          <p:nvPr/>
        </p:nvSpPr>
        <p:spPr>
          <a:xfrm>
            <a:off x="7964018"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10 – 13 åringar </a:t>
            </a:r>
          </a:p>
        </p:txBody>
      </p:sp>
      <p:sp>
        <p:nvSpPr>
          <p:cNvPr id="11" name="Rectangle 39">
            <a:extLst>
              <a:ext uri="{FF2B5EF4-FFF2-40B4-BE49-F238E27FC236}">
                <a16:creationId xmlns:a16="http://schemas.microsoft.com/office/drawing/2014/main" id="{F94CB7AE-42C8-79B2-B864-EEF9E103D1A6}"/>
              </a:ext>
            </a:extLst>
          </p:cNvPr>
          <p:cNvSpPr/>
          <p:nvPr/>
        </p:nvSpPr>
        <p:spPr>
          <a:xfrm>
            <a:off x="251727" y="1140500"/>
            <a:ext cx="3457492" cy="3402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r>
              <a:rPr lang="sv-SE" sz="1000" b="1" dirty="0">
                <a:solidFill>
                  <a:schemeClr val="tx2"/>
                </a:solidFill>
              </a:rPr>
              <a:t>Viktigaste orsaken att vara online</a:t>
            </a:r>
          </a:p>
          <a:p>
            <a:r>
              <a:rPr lang="sv-SE" sz="1000" dirty="0">
                <a:solidFill>
                  <a:schemeClr val="tx2"/>
                </a:solidFill>
              </a:rPr>
              <a:t>Bland barn i åldern 10-13 år är det absolut viktigaste syftet med nätet att fortsätta vara med kompisarna även efter skolan, men även hålla kontakt med familjen. På nätet kan de chatta, skrolla, spela ihop och dela klipp. Man tittar gärna på filmer och spelar musik. </a:t>
            </a:r>
          </a:p>
          <a:p>
            <a:endParaRPr lang="sv-SE" sz="1000" dirty="0">
              <a:solidFill>
                <a:schemeClr val="tx2"/>
              </a:solidFill>
            </a:endParaRPr>
          </a:p>
          <a:p>
            <a:r>
              <a:rPr lang="sv-SE" sz="1000" dirty="0">
                <a:solidFill>
                  <a:schemeClr val="tx2"/>
                </a:solidFill>
              </a:rPr>
              <a:t>Populära plattformar för åldersgruppen 10-13 åringar är YouTube, </a:t>
            </a:r>
            <a:r>
              <a:rPr lang="sv-SE" sz="1000" dirty="0" err="1">
                <a:solidFill>
                  <a:schemeClr val="tx2"/>
                </a:solidFill>
              </a:rPr>
              <a:t>TikTok</a:t>
            </a:r>
            <a:r>
              <a:rPr lang="sv-SE" sz="1000" dirty="0">
                <a:solidFill>
                  <a:schemeClr val="tx2"/>
                </a:solidFill>
              </a:rPr>
              <a:t>, </a:t>
            </a:r>
            <a:r>
              <a:rPr lang="sv-SE" sz="1000" dirty="0" err="1">
                <a:solidFill>
                  <a:schemeClr val="tx2"/>
                </a:solidFill>
              </a:rPr>
              <a:t>Snapchat</a:t>
            </a:r>
            <a:r>
              <a:rPr lang="sv-SE" sz="1000" dirty="0">
                <a:solidFill>
                  <a:schemeClr val="tx2"/>
                </a:solidFill>
              </a:rPr>
              <a:t> och </a:t>
            </a:r>
            <a:r>
              <a:rPr lang="sv-SE" sz="1000" dirty="0" err="1">
                <a:solidFill>
                  <a:schemeClr val="tx2"/>
                </a:solidFill>
              </a:rPr>
              <a:t>Roblox</a:t>
            </a:r>
            <a:r>
              <a:rPr lang="sv-SE" sz="1000" dirty="0">
                <a:solidFill>
                  <a:schemeClr val="tx2"/>
                </a:solidFill>
              </a:rPr>
              <a:t> där man kan dela och umgås med andra.</a:t>
            </a:r>
          </a:p>
          <a:p>
            <a:endParaRPr lang="sv-SE" sz="1000" b="1" dirty="0">
              <a:solidFill>
                <a:schemeClr val="tx2"/>
              </a:solidFill>
            </a:endParaRPr>
          </a:p>
          <a:p>
            <a:r>
              <a:rPr lang="sv-SE" sz="1000" b="1" dirty="0">
                <a:solidFill>
                  <a:schemeClr val="tx2"/>
                </a:solidFill>
              </a:rPr>
              <a:t>Trender och fenomen som föräldrar inte har koll på</a:t>
            </a:r>
            <a:br>
              <a:rPr lang="sv-SE" sz="1000" dirty="0">
                <a:solidFill>
                  <a:schemeClr val="tx2"/>
                </a:solidFill>
              </a:rPr>
            </a:br>
            <a:r>
              <a:rPr lang="sv-SE" sz="1000" dirty="0">
                <a:solidFill>
                  <a:schemeClr val="tx2"/>
                </a:solidFill>
              </a:rPr>
              <a:t>Populära klipp som barnen nämner är särskilt fenomen som </a:t>
            </a:r>
            <a:r>
              <a:rPr lang="sv-SE" sz="1000" i="1" dirty="0" err="1">
                <a:solidFill>
                  <a:schemeClr val="tx2"/>
                </a:solidFill>
              </a:rPr>
              <a:t>pranks</a:t>
            </a:r>
            <a:r>
              <a:rPr lang="sv-SE" sz="1000" i="1" dirty="0">
                <a:solidFill>
                  <a:schemeClr val="tx2"/>
                </a:solidFill>
              </a:rPr>
              <a:t>, </a:t>
            </a:r>
            <a:r>
              <a:rPr lang="sv-SE" sz="1000" i="1" dirty="0" err="1">
                <a:solidFill>
                  <a:schemeClr val="tx2"/>
                </a:solidFill>
              </a:rPr>
              <a:t>hauls</a:t>
            </a:r>
            <a:r>
              <a:rPr lang="sv-SE" sz="1000" i="1" dirty="0">
                <a:solidFill>
                  <a:schemeClr val="tx2"/>
                </a:solidFill>
              </a:rPr>
              <a:t>,</a:t>
            </a:r>
            <a:r>
              <a:rPr lang="sv-SE" sz="1000" dirty="0">
                <a:solidFill>
                  <a:schemeClr val="tx2"/>
                </a:solidFill>
              </a:rPr>
              <a:t> </a:t>
            </a:r>
            <a:r>
              <a:rPr lang="sv-SE" sz="1000" i="1" dirty="0" err="1">
                <a:solidFill>
                  <a:schemeClr val="tx2"/>
                </a:solidFill>
              </a:rPr>
              <a:t>brainrots</a:t>
            </a:r>
            <a:r>
              <a:rPr lang="sv-SE" sz="1000" dirty="0">
                <a:solidFill>
                  <a:schemeClr val="tx2"/>
                </a:solidFill>
              </a:rPr>
              <a:t>, “</a:t>
            </a:r>
            <a:r>
              <a:rPr lang="sv-SE" sz="1000" i="1" dirty="0" err="1">
                <a:solidFill>
                  <a:schemeClr val="tx2"/>
                </a:solidFill>
              </a:rPr>
              <a:t>six</a:t>
            </a:r>
            <a:r>
              <a:rPr lang="sv-SE" sz="1000" i="1" dirty="0">
                <a:solidFill>
                  <a:schemeClr val="tx2"/>
                </a:solidFill>
              </a:rPr>
              <a:t> </a:t>
            </a:r>
            <a:r>
              <a:rPr lang="sv-SE" sz="1000" i="1" dirty="0" err="1">
                <a:solidFill>
                  <a:schemeClr val="tx2"/>
                </a:solidFill>
              </a:rPr>
              <a:t>seven</a:t>
            </a:r>
            <a:r>
              <a:rPr lang="sv-SE" sz="1000" i="1" dirty="0">
                <a:solidFill>
                  <a:schemeClr val="tx2"/>
                </a:solidFill>
              </a:rPr>
              <a:t>/67</a:t>
            </a:r>
            <a:r>
              <a:rPr lang="sv-SE" sz="1000" dirty="0">
                <a:solidFill>
                  <a:schemeClr val="tx2"/>
                </a:solidFill>
              </a:rPr>
              <a:t>” och figurer som </a:t>
            </a:r>
            <a:r>
              <a:rPr lang="sv-SE" sz="1000" i="1" dirty="0" err="1">
                <a:solidFill>
                  <a:schemeClr val="tx2"/>
                </a:solidFill>
              </a:rPr>
              <a:t>labubu</a:t>
            </a:r>
            <a:r>
              <a:rPr lang="sv-SE" sz="1000" dirty="0">
                <a:solidFill>
                  <a:schemeClr val="tx2"/>
                </a:solidFill>
              </a:rPr>
              <a:t>. Samtidigt upplever de att många vuxna inte riktigt förstår vad det är eller betyder och hur stort det är bland barn. </a:t>
            </a:r>
          </a:p>
          <a:p>
            <a:endParaRPr lang="sv-SE" sz="1000" dirty="0">
              <a:solidFill>
                <a:schemeClr val="tx2"/>
              </a:solidFill>
            </a:endParaRPr>
          </a:p>
          <a:p>
            <a:r>
              <a:rPr lang="sv-SE" sz="1000" dirty="0">
                <a:solidFill>
                  <a:schemeClr val="tx2"/>
                </a:solidFill>
              </a:rPr>
              <a:t>Åldersgränser för sociala medier följs sällan, och en del barn får hjälp av föräldrarna att skaffa konto på plattformar med </a:t>
            </a:r>
          </a:p>
          <a:p>
            <a:r>
              <a:rPr lang="sv-SE" sz="1000" dirty="0">
                <a:solidFill>
                  <a:schemeClr val="tx2"/>
                </a:solidFill>
              </a:rPr>
              <a:t>13-årsgräns. De menar även att det är ganska lätt, bara att skriva en falsk ålder.</a:t>
            </a:r>
            <a:endParaRPr lang="sv-SE" sz="800" dirty="0">
              <a:solidFill>
                <a:schemeClr val="tx2"/>
              </a:solidFill>
            </a:endParaRPr>
          </a:p>
        </p:txBody>
      </p:sp>
      <p:sp>
        <p:nvSpPr>
          <p:cNvPr id="14" name="Pratbubbla: oval 13">
            <a:extLst>
              <a:ext uri="{FF2B5EF4-FFF2-40B4-BE49-F238E27FC236}">
                <a16:creationId xmlns:a16="http://schemas.microsoft.com/office/drawing/2014/main" id="{7B8F9964-F684-CCD4-4DE8-2643210E08BA}"/>
              </a:ext>
            </a:extLst>
          </p:cNvPr>
          <p:cNvSpPr/>
          <p:nvPr/>
        </p:nvSpPr>
        <p:spPr>
          <a:xfrm>
            <a:off x="4365522" y="1119578"/>
            <a:ext cx="4409768" cy="3466200"/>
          </a:xfrm>
          <a:prstGeom prst="wedgeEllipseCallout">
            <a:avLst>
              <a:gd name="adj1" fmla="val -55617"/>
              <a:gd name="adj2" fmla="val -40171"/>
            </a:avLst>
          </a:prstGeom>
          <a:solidFill>
            <a:srgbClr val="70A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br>
              <a:rPr lang="sv-SE" sz="1000" i="1" dirty="0">
                <a:solidFill>
                  <a:schemeClr val="bg1"/>
                </a:solidFill>
              </a:rPr>
            </a:br>
            <a:br>
              <a:rPr lang="sv-SE" sz="1000" i="1" dirty="0">
                <a:solidFill>
                  <a:schemeClr val="bg1"/>
                </a:solidFill>
              </a:rPr>
            </a:br>
            <a:r>
              <a:rPr lang="sv-SE" sz="1000" i="1" dirty="0">
                <a:solidFill>
                  <a:schemeClr val="bg1"/>
                </a:solidFill>
              </a:rPr>
              <a:t>“</a:t>
            </a:r>
            <a:r>
              <a:rPr lang="sv-SE" sz="1000" i="1" dirty="0" err="1">
                <a:solidFill>
                  <a:schemeClr val="bg1"/>
                </a:solidFill>
              </a:rPr>
              <a:t>tiktok</a:t>
            </a:r>
            <a:r>
              <a:rPr lang="sv-SE" sz="1000" i="1" dirty="0">
                <a:solidFill>
                  <a:schemeClr val="bg1"/>
                </a:solidFill>
              </a:rPr>
              <a:t> är väl mest trendigast för det är där man </a:t>
            </a:r>
            <a:br>
              <a:rPr lang="sv-SE" sz="1000" i="1" dirty="0">
                <a:solidFill>
                  <a:schemeClr val="bg1"/>
                </a:solidFill>
              </a:rPr>
            </a:br>
            <a:r>
              <a:rPr lang="sv-SE" sz="1000" i="1" dirty="0">
                <a:solidFill>
                  <a:schemeClr val="bg1"/>
                </a:solidFill>
              </a:rPr>
              <a:t>kan se sina kompisars klipp och vara social och </a:t>
            </a:r>
            <a:br>
              <a:rPr lang="sv-SE" sz="1000" i="1" dirty="0">
                <a:solidFill>
                  <a:schemeClr val="bg1"/>
                </a:solidFill>
              </a:rPr>
            </a:br>
            <a:r>
              <a:rPr lang="sv-SE" sz="1000" i="1" dirty="0">
                <a:solidFill>
                  <a:schemeClr val="bg1"/>
                </a:solidFill>
              </a:rPr>
              <a:t>den appen alla vill ha men jag får inte ha den”</a:t>
            </a:r>
          </a:p>
          <a:p>
            <a:pPr algn="ctr">
              <a:defRPr sz="1200"/>
            </a:pPr>
            <a:endParaRPr lang="sv-SE" sz="1000" i="1" dirty="0">
              <a:solidFill>
                <a:schemeClr val="bg1"/>
              </a:solidFill>
            </a:endParaRPr>
          </a:p>
          <a:p>
            <a:pPr algn="ctr">
              <a:defRPr sz="1200"/>
            </a:pPr>
            <a:r>
              <a:rPr lang="sv-SE" sz="1000" i="1" dirty="0">
                <a:solidFill>
                  <a:schemeClr val="bg1"/>
                </a:solidFill>
              </a:rPr>
              <a:t>“mycket </a:t>
            </a:r>
            <a:r>
              <a:rPr lang="sv-SE" sz="1000" i="1" dirty="0" err="1">
                <a:solidFill>
                  <a:schemeClr val="bg1"/>
                </a:solidFill>
              </a:rPr>
              <a:t>brainrots</a:t>
            </a:r>
            <a:r>
              <a:rPr lang="sv-SE" sz="1000" i="1" dirty="0">
                <a:solidFill>
                  <a:schemeClr val="bg1"/>
                </a:solidFill>
              </a:rPr>
              <a:t>, </a:t>
            </a:r>
            <a:r>
              <a:rPr lang="sv-SE" sz="1000" i="1" dirty="0" err="1">
                <a:solidFill>
                  <a:schemeClr val="bg1"/>
                </a:solidFill>
              </a:rPr>
              <a:t>labubus</a:t>
            </a:r>
            <a:r>
              <a:rPr lang="sv-SE" sz="1000" i="1" dirty="0">
                <a:solidFill>
                  <a:schemeClr val="bg1"/>
                </a:solidFill>
              </a:rPr>
              <a:t> och </a:t>
            </a:r>
            <a:r>
              <a:rPr lang="sv-SE" sz="1000" i="1" dirty="0" err="1">
                <a:solidFill>
                  <a:schemeClr val="bg1"/>
                </a:solidFill>
              </a:rPr>
              <a:t>six</a:t>
            </a:r>
            <a:r>
              <a:rPr lang="sv-SE" sz="1000" i="1" dirty="0">
                <a:solidFill>
                  <a:schemeClr val="bg1"/>
                </a:solidFill>
              </a:rPr>
              <a:t> </a:t>
            </a:r>
            <a:r>
              <a:rPr lang="sv-SE" sz="1000" i="1" dirty="0" err="1">
                <a:solidFill>
                  <a:schemeClr val="bg1"/>
                </a:solidFill>
              </a:rPr>
              <a:t>seven</a:t>
            </a:r>
            <a:r>
              <a:rPr lang="sv-SE" sz="1000" i="1" dirty="0">
                <a:solidFill>
                  <a:schemeClr val="bg1"/>
                </a:solidFill>
              </a:rPr>
              <a:t>”</a:t>
            </a:r>
          </a:p>
          <a:p>
            <a:pPr algn="ctr">
              <a:defRPr sz="1200"/>
            </a:pPr>
            <a:endParaRPr lang="sv-SE" sz="1000" i="1" dirty="0">
              <a:solidFill>
                <a:schemeClr val="bg1"/>
              </a:solidFill>
            </a:endParaRPr>
          </a:p>
          <a:p>
            <a:pPr algn="ctr">
              <a:defRPr sz="1200"/>
            </a:pPr>
            <a:r>
              <a:rPr lang="sv-SE" sz="1000" i="1" dirty="0">
                <a:solidFill>
                  <a:schemeClr val="bg1"/>
                </a:solidFill>
              </a:rPr>
              <a:t>“</a:t>
            </a:r>
            <a:r>
              <a:rPr lang="sv-SE" sz="1000" i="1" dirty="0" err="1">
                <a:solidFill>
                  <a:schemeClr val="bg1"/>
                </a:solidFill>
              </a:rPr>
              <a:t>tiktok</a:t>
            </a:r>
            <a:r>
              <a:rPr lang="sv-SE" sz="1000" i="1" dirty="0">
                <a:solidFill>
                  <a:schemeClr val="bg1"/>
                </a:solidFill>
              </a:rPr>
              <a:t> och </a:t>
            </a:r>
            <a:r>
              <a:rPr lang="sv-SE" sz="1000" i="1" dirty="0" err="1">
                <a:solidFill>
                  <a:schemeClr val="bg1"/>
                </a:solidFill>
              </a:rPr>
              <a:t>snapchat</a:t>
            </a:r>
            <a:r>
              <a:rPr lang="sv-SE" sz="1000" i="1" dirty="0">
                <a:solidFill>
                  <a:schemeClr val="bg1"/>
                </a:solidFill>
              </a:rPr>
              <a:t>”</a:t>
            </a:r>
          </a:p>
          <a:p>
            <a:pPr algn="ctr">
              <a:defRPr sz="1200"/>
            </a:pPr>
            <a:endParaRPr lang="sv-SE" sz="1000" i="1" dirty="0">
              <a:solidFill>
                <a:schemeClr val="bg1"/>
              </a:solidFill>
            </a:endParaRPr>
          </a:p>
          <a:p>
            <a:pPr algn="ctr">
              <a:defRPr sz="1200"/>
            </a:pPr>
            <a:r>
              <a:rPr lang="sv-SE" sz="1000" i="1" dirty="0">
                <a:solidFill>
                  <a:schemeClr val="bg1"/>
                </a:solidFill>
              </a:rPr>
              <a:t>“ja en del </a:t>
            </a:r>
            <a:r>
              <a:rPr lang="sv-SE" sz="1000" i="1" dirty="0" err="1">
                <a:solidFill>
                  <a:schemeClr val="bg1"/>
                </a:solidFill>
              </a:rPr>
              <a:t>klasskompiusar</a:t>
            </a:r>
            <a:r>
              <a:rPr lang="sv-SE" sz="1000" i="1" dirty="0">
                <a:solidFill>
                  <a:schemeClr val="bg1"/>
                </a:solidFill>
              </a:rPr>
              <a:t> har och de är i en </a:t>
            </a:r>
            <a:br>
              <a:rPr lang="sv-SE" sz="1000" i="1" dirty="0">
                <a:solidFill>
                  <a:schemeClr val="bg1"/>
                </a:solidFill>
              </a:rPr>
            </a:br>
            <a:r>
              <a:rPr lang="sv-SE" sz="1000" i="1" dirty="0">
                <a:solidFill>
                  <a:schemeClr val="bg1"/>
                </a:solidFill>
              </a:rPr>
              <a:t>grupp typ men mamma säger nej till mig”</a:t>
            </a:r>
          </a:p>
          <a:p>
            <a:pPr algn="ctr">
              <a:defRPr sz="1200"/>
            </a:pPr>
            <a:endParaRPr lang="sv-SE" sz="1000" i="1" dirty="0">
              <a:solidFill>
                <a:schemeClr val="bg1"/>
              </a:solidFill>
            </a:endParaRPr>
          </a:p>
          <a:p>
            <a:pPr algn="ctr">
              <a:defRPr sz="1200"/>
            </a:pPr>
            <a:r>
              <a:rPr lang="sv-SE" sz="1000" i="1" dirty="0">
                <a:solidFill>
                  <a:schemeClr val="bg1"/>
                </a:solidFill>
              </a:rPr>
              <a:t>“skriva och prata med vänner, kolla </a:t>
            </a:r>
            <a:r>
              <a:rPr lang="sv-SE" sz="1000" i="1" dirty="0" err="1">
                <a:solidFill>
                  <a:schemeClr val="bg1"/>
                </a:solidFill>
              </a:rPr>
              <a:t>tiktok</a:t>
            </a:r>
            <a:r>
              <a:rPr lang="sv-SE" sz="1000" i="1" dirty="0">
                <a:solidFill>
                  <a:schemeClr val="bg1"/>
                </a:solidFill>
              </a:rPr>
              <a:t>, spela </a:t>
            </a:r>
            <a:r>
              <a:rPr lang="sv-SE" sz="1000" i="1" dirty="0" err="1">
                <a:solidFill>
                  <a:schemeClr val="bg1"/>
                </a:solidFill>
              </a:rPr>
              <a:t>roblox</a:t>
            </a:r>
            <a:r>
              <a:rPr lang="sv-SE" sz="1000" i="1" dirty="0">
                <a:solidFill>
                  <a:schemeClr val="bg1"/>
                </a:solidFill>
              </a:rPr>
              <a:t>”</a:t>
            </a:r>
          </a:p>
          <a:p>
            <a:pPr algn="ctr">
              <a:defRPr sz="1200"/>
            </a:pPr>
            <a:endParaRPr lang="sv-SE" sz="1000" i="1" dirty="0">
              <a:solidFill>
                <a:schemeClr val="bg1"/>
              </a:solidFill>
            </a:endParaRPr>
          </a:p>
          <a:p>
            <a:pPr algn="ctr">
              <a:defRPr sz="1200"/>
            </a:pPr>
            <a:r>
              <a:rPr lang="sv-SE" sz="1000" i="1" dirty="0">
                <a:solidFill>
                  <a:schemeClr val="bg1"/>
                </a:solidFill>
              </a:rPr>
              <a:t>“</a:t>
            </a:r>
            <a:r>
              <a:rPr lang="sv-SE" sz="1000" i="1" dirty="0" err="1">
                <a:solidFill>
                  <a:schemeClr val="bg1"/>
                </a:solidFill>
              </a:rPr>
              <a:t>youtube</a:t>
            </a:r>
            <a:r>
              <a:rPr lang="sv-SE" sz="1000" i="1" dirty="0">
                <a:solidFill>
                  <a:schemeClr val="bg1"/>
                </a:solidFill>
              </a:rPr>
              <a:t> och </a:t>
            </a:r>
            <a:r>
              <a:rPr lang="sv-SE" sz="1000" i="1" dirty="0" err="1">
                <a:solidFill>
                  <a:schemeClr val="bg1"/>
                </a:solidFill>
              </a:rPr>
              <a:t>roblox</a:t>
            </a:r>
            <a:r>
              <a:rPr lang="sv-SE" sz="1000" i="1" dirty="0">
                <a:solidFill>
                  <a:schemeClr val="bg1"/>
                </a:solidFill>
              </a:rPr>
              <a:t>”</a:t>
            </a:r>
          </a:p>
          <a:p>
            <a:pPr algn="ctr">
              <a:defRPr sz="1200"/>
            </a:pPr>
            <a:endParaRPr lang="sv-SE" sz="1000" i="1" dirty="0">
              <a:solidFill>
                <a:schemeClr val="bg1"/>
              </a:solidFill>
            </a:endParaRPr>
          </a:p>
          <a:p>
            <a:pPr algn="ctr">
              <a:defRPr sz="1200"/>
            </a:pPr>
            <a:r>
              <a:rPr lang="sv-SE" sz="1000" i="1" dirty="0">
                <a:solidFill>
                  <a:schemeClr val="bg1"/>
                </a:solidFill>
              </a:rPr>
              <a:t>“att skrolla eller typ </a:t>
            </a:r>
            <a:r>
              <a:rPr lang="sv-SE" sz="1000" i="1" dirty="0" err="1">
                <a:solidFill>
                  <a:schemeClr val="bg1"/>
                </a:solidFill>
              </a:rPr>
              <a:t>roblox</a:t>
            </a:r>
            <a:r>
              <a:rPr lang="sv-SE" sz="1000" i="1" dirty="0">
                <a:solidFill>
                  <a:schemeClr val="bg1"/>
                </a:solidFill>
              </a:rPr>
              <a:t> för man spelar ju med andra</a:t>
            </a:r>
            <a:r>
              <a:rPr lang="sv-SE" sz="1000" dirty="0">
                <a:solidFill>
                  <a:schemeClr val="bg1"/>
                </a:solidFill>
              </a:rPr>
              <a:t>”</a:t>
            </a:r>
          </a:p>
          <a:p>
            <a:pPr algn="ctr">
              <a:defRPr sz="1200"/>
            </a:pPr>
            <a:endParaRPr lang="sv-SE" sz="1000" i="1" dirty="0">
              <a:solidFill>
                <a:schemeClr val="bg1"/>
              </a:solidFill>
            </a:endParaRPr>
          </a:p>
          <a:p>
            <a:pPr algn="ctr">
              <a:defRPr sz="1200"/>
            </a:pPr>
            <a:endParaRPr lang="sv-SE" sz="1000" i="1" dirty="0">
              <a:solidFill>
                <a:schemeClr val="bg1"/>
              </a:solidFill>
            </a:endParaRPr>
          </a:p>
          <a:p>
            <a:pPr algn="ctr">
              <a:defRPr sz="1200"/>
            </a:pPr>
            <a:endParaRPr lang="sv-SE" sz="1000" i="1" dirty="0">
              <a:solidFill>
                <a:schemeClr val="bg1"/>
              </a:solidFill>
            </a:endParaRPr>
          </a:p>
        </p:txBody>
      </p:sp>
    </p:spTree>
    <p:extLst>
      <p:ext uri="{BB962C8B-B14F-4D97-AF65-F5344CB8AC3E}">
        <p14:creationId xmlns:p14="http://schemas.microsoft.com/office/powerpoint/2010/main" val="299003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05596-5952-F92A-0E30-C0D07A1A2660}"/>
            </a:ext>
          </a:extLst>
        </p:cNvPr>
        <p:cNvGrpSpPr/>
        <p:nvPr/>
      </p:nvGrpSpPr>
      <p:grpSpPr>
        <a:xfrm>
          <a:off x="0" y="0"/>
          <a:ext cx="0" cy="0"/>
          <a:chOff x="0" y="0"/>
          <a:chExt cx="0" cy="0"/>
        </a:xfrm>
      </p:grpSpPr>
      <p:pic>
        <p:nvPicPr>
          <p:cNvPr id="1028" name="Picture 4" descr="a close up of a person holding a cell phone">
            <a:extLst>
              <a:ext uri="{FF2B5EF4-FFF2-40B4-BE49-F238E27FC236}">
                <a16:creationId xmlns:a16="http://schemas.microsoft.com/office/drawing/2014/main" id="{C97E8356-66EA-22B1-6F2A-F7A356D8C6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63" r="36806" b="5371"/>
          <a:stretch>
            <a:fillRect/>
          </a:stretch>
        </p:blipFill>
        <p:spPr bwMode="auto">
          <a:xfrm>
            <a:off x="0" y="0"/>
            <a:ext cx="2124074" cy="486724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7">
            <a:extLst>
              <a:ext uri="{FF2B5EF4-FFF2-40B4-BE49-F238E27FC236}">
                <a16:creationId xmlns:a16="http://schemas.microsoft.com/office/drawing/2014/main" id="{A723E4CD-F115-9457-98A6-6A74E6EAABC4}"/>
              </a:ext>
            </a:extLst>
          </p:cNvPr>
          <p:cNvSpPr/>
          <p:nvPr/>
        </p:nvSpPr>
        <p:spPr>
          <a:xfrm>
            <a:off x="-3" y="0"/>
            <a:ext cx="2124078" cy="4867275"/>
          </a:xfrm>
          <a:prstGeom prst="rect">
            <a:avLst/>
          </a:prstGeom>
          <a:solidFill>
            <a:schemeClr val="accent6">
              <a:alpha val="26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257175">
              <a:defRPr/>
            </a:pPr>
            <a:endParaRPr lang="sv-SE" sz="1013">
              <a:solidFill>
                <a:prstClr val="white"/>
              </a:solidFill>
              <a:latin typeface="Calibri"/>
            </a:endParaRPr>
          </a:p>
        </p:txBody>
      </p:sp>
      <p:sp>
        <p:nvSpPr>
          <p:cNvPr id="3" name="Rektangel 2">
            <a:extLst>
              <a:ext uri="{FF2B5EF4-FFF2-40B4-BE49-F238E27FC236}">
                <a16:creationId xmlns:a16="http://schemas.microsoft.com/office/drawing/2014/main" id="{0BC46B4B-8A50-7D5F-3D1C-961E6F5A639C}"/>
              </a:ext>
            </a:extLst>
          </p:cNvPr>
          <p:cNvSpPr/>
          <p:nvPr/>
        </p:nvSpPr>
        <p:spPr>
          <a:xfrm flipH="1">
            <a:off x="2124075" y="0"/>
            <a:ext cx="4817163" cy="4867249"/>
          </a:xfrm>
          <a:prstGeom prst="rect">
            <a:avLst/>
          </a:prstGeom>
          <a:solidFill>
            <a:srgbClr val="E4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accent6"/>
              </a:solidFill>
            </a:endParaRPr>
          </a:p>
        </p:txBody>
      </p:sp>
      <p:sp>
        <p:nvSpPr>
          <p:cNvPr id="12" name="Platshållare för text 13">
            <a:extLst>
              <a:ext uri="{FF2B5EF4-FFF2-40B4-BE49-F238E27FC236}">
                <a16:creationId xmlns:a16="http://schemas.microsoft.com/office/drawing/2014/main" id="{3A1181D1-8452-2AB3-255D-E5A2B8B6A007}"/>
              </a:ext>
            </a:extLst>
          </p:cNvPr>
          <p:cNvSpPr txBox="1">
            <a:spLocks/>
          </p:cNvSpPr>
          <p:nvPr/>
        </p:nvSpPr>
        <p:spPr>
          <a:xfrm>
            <a:off x="2124075" y="1069258"/>
            <a:ext cx="4817162" cy="3621893"/>
          </a:xfrm>
          <a:prstGeom prst="rect">
            <a:avLst/>
          </a:prstGeom>
        </p:spPr>
        <p:txBody>
          <a:bodyPr lIns="216000" tIns="180000" rIns="180000" bIns="0" anchor="t" anchorCtr="0"/>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050" b="1" dirty="0">
                <a:latin typeface="+mj-lt"/>
              </a:rPr>
              <a:t>Viktigaste orsaken att vara online</a:t>
            </a:r>
          </a:p>
          <a:p>
            <a:pPr marL="0" indent="0">
              <a:buNone/>
            </a:pPr>
            <a:r>
              <a:rPr lang="sv-SE" sz="1050" dirty="0">
                <a:latin typeface="+mj-lt"/>
              </a:rPr>
              <a:t>De lite äldre ungdomarna är främst inne och skrollar på sociala medier så som </a:t>
            </a:r>
            <a:r>
              <a:rPr lang="sv-SE" sz="1050" dirty="0" err="1">
                <a:latin typeface="+mj-lt"/>
              </a:rPr>
              <a:t>TikTok</a:t>
            </a:r>
            <a:r>
              <a:rPr lang="sv-SE" sz="1050" dirty="0">
                <a:latin typeface="+mj-lt"/>
              </a:rPr>
              <a:t>, Instagram och YouTube, samt chattar med sina vänner på </a:t>
            </a:r>
            <a:r>
              <a:rPr lang="sv-SE" sz="1050" dirty="0" err="1">
                <a:latin typeface="+mj-lt"/>
              </a:rPr>
              <a:t>Snapchat</a:t>
            </a:r>
            <a:r>
              <a:rPr lang="sv-SE" sz="1050" dirty="0">
                <a:latin typeface="+mj-lt"/>
              </a:rPr>
              <a:t>. Några nämner också att de tittar på filmer, framför allt på </a:t>
            </a:r>
            <a:r>
              <a:rPr lang="sv-SE" sz="1050" dirty="0" err="1">
                <a:latin typeface="+mj-lt"/>
              </a:rPr>
              <a:t>Netflix</a:t>
            </a:r>
            <a:r>
              <a:rPr lang="sv-SE" sz="1050" dirty="0">
                <a:latin typeface="+mj-lt"/>
              </a:rPr>
              <a:t> och att de är på </a:t>
            </a:r>
            <a:r>
              <a:rPr lang="sv-SE" sz="1050" dirty="0" err="1">
                <a:latin typeface="+mj-lt"/>
              </a:rPr>
              <a:t>Minecraft</a:t>
            </a:r>
            <a:r>
              <a:rPr lang="sv-SE" sz="1050" dirty="0">
                <a:latin typeface="+mj-lt"/>
              </a:rPr>
              <a:t> och Discord för att spela. De här plattformarna är de som är populärast bland ungdomarnas vänkretsar.</a:t>
            </a:r>
          </a:p>
          <a:p>
            <a:pPr marL="0" indent="0">
              <a:buNone/>
            </a:pPr>
            <a:r>
              <a:rPr lang="sv-SE" sz="1050" dirty="0">
                <a:latin typeface="+mj-lt"/>
              </a:rPr>
              <a:t>Kontakten med vännerna är centralt, och de allra flesta använder </a:t>
            </a:r>
            <a:r>
              <a:rPr lang="sv-SE" sz="1050" dirty="0" err="1">
                <a:latin typeface="+mj-lt"/>
              </a:rPr>
              <a:t>Snapchat</a:t>
            </a:r>
            <a:r>
              <a:rPr lang="sv-SE" sz="1050" dirty="0">
                <a:latin typeface="+mj-lt"/>
              </a:rPr>
              <a:t> för att ha kontakt. Någon nämner att man annars blir utanför, och att appen ibland kan kännas stressande.</a:t>
            </a:r>
          </a:p>
          <a:p>
            <a:pPr marL="0" indent="0">
              <a:buNone/>
            </a:pPr>
            <a:r>
              <a:rPr lang="sv-SE" sz="1050" dirty="0">
                <a:latin typeface="+mj-lt"/>
              </a:rPr>
              <a:t>Det man främst delar med sina vänner på sociala medier är roliga och </a:t>
            </a:r>
            <a:r>
              <a:rPr lang="sv-SE" sz="1050" dirty="0" err="1">
                <a:latin typeface="+mj-lt"/>
              </a:rPr>
              <a:t>relaterbara</a:t>
            </a:r>
            <a:r>
              <a:rPr lang="sv-SE" sz="1050" dirty="0">
                <a:latin typeface="+mj-lt"/>
              </a:rPr>
              <a:t> klipp, men det beror på vem man skickar till, man ska veta att den andra gillar och förstår klippet.</a:t>
            </a:r>
          </a:p>
          <a:p>
            <a:endParaRPr lang="sv-SE" sz="1050" dirty="0">
              <a:latin typeface="+mj-lt"/>
            </a:endParaRPr>
          </a:p>
          <a:p>
            <a:pPr marL="0" indent="0">
              <a:buNone/>
            </a:pPr>
            <a:r>
              <a:rPr lang="sv-SE" sz="1050" b="1" dirty="0">
                <a:latin typeface="+mj-lt"/>
              </a:rPr>
              <a:t>Föräldrarnas insikt</a:t>
            </a:r>
          </a:p>
          <a:p>
            <a:pPr marL="0" indent="0">
              <a:buNone/>
            </a:pPr>
            <a:r>
              <a:rPr lang="sv-SE" sz="1050" dirty="0">
                <a:latin typeface="+mj-lt"/>
              </a:rPr>
              <a:t>Föräldrar försöker hänga med på vad som händer i sociala medier, men ungdomarna menar att de inte har hela bilden. Föräldrarna ser vissa trender, men långt ifrån alla. Någon nämner också att de vill ha vissa saker för sig själva, att de vill ha ett privatliv. Föräldrar vet inte heller hur lätt det är att få nära kontakt med främlingar.</a:t>
            </a:r>
          </a:p>
        </p:txBody>
      </p:sp>
      <p:sp>
        <p:nvSpPr>
          <p:cNvPr id="9" name="textruta 8">
            <a:extLst>
              <a:ext uri="{FF2B5EF4-FFF2-40B4-BE49-F238E27FC236}">
                <a16:creationId xmlns:a16="http://schemas.microsoft.com/office/drawing/2014/main" id="{89C931C4-DE6B-65C6-F7F2-78104131B954}"/>
              </a:ext>
            </a:extLst>
          </p:cNvPr>
          <p:cNvSpPr txBox="1"/>
          <p:nvPr/>
        </p:nvSpPr>
        <p:spPr>
          <a:xfrm>
            <a:off x="6941237" y="1"/>
            <a:ext cx="2202763" cy="4867248"/>
          </a:xfrm>
          <a:prstGeom prst="rect">
            <a:avLst/>
          </a:prstGeom>
          <a:solidFill>
            <a:schemeClr val="accent6"/>
          </a:solidFill>
        </p:spPr>
        <p:txBody>
          <a:bodyPr wrap="square" lIns="144000" tIns="0" rIns="216000" bIns="0" rtlCol="0" anchor="t" anchorCtr="0">
            <a:noAutofit/>
          </a:bodyPr>
          <a:lstStyle/>
          <a:p>
            <a:endParaRPr lang="sv-SE" sz="1050" i="1" dirty="0">
              <a:solidFill>
                <a:schemeClr val="bg1"/>
              </a:solidFill>
            </a:endParaRPr>
          </a:p>
          <a:p>
            <a:endParaRPr lang="sv-SE" sz="1050" i="1" dirty="0">
              <a:solidFill>
                <a:schemeClr val="bg1"/>
              </a:solidFill>
            </a:endParaRPr>
          </a:p>
          <a:p>
            <a:endParaRPr lang="sv-SE" sz="1050" i="1" dirty="0">
              <a:solidFill>
                <a:schemeClr val="bg1"/>
              </a:solidFill>
            </a:endParaRPr>
          </a:p>
          <a:p>
            <a:endParaRPr lang="sv-SE" sz="1050" i="1" dirty="0">
              <a:solidFill>
                <a:schemeClr val="bg1"/>
              </a:solidFill>
            </a:endParaRPr>
          </a:p>
          <a:p>
            <a:r>
              <a:rPr lang="sv-SE" sz="1050" i="1" dirty="0">
                <a:solidFill>
                  <a:schemeClr val="bg1"/>
                </a:solidFill>
              </a:rPr>
              <a:t>”</a:t>
            </a:r>
            <a:r>
              <a:rPr lang="sv-SE" sz="1050" i="1" dirty="0" err="1">
                <a:solidFill>
                  <a:schemeClr val="bg1"/>
                </a:solidFill>
              </a:rPr>
              <a:t>Tiktok</a:t>
            </a:r>
            <a:r>
              <a:rPr lang="sv-SE" sz="1050" i="1" dirty="0">
                <a:solidFill>
                  <a:schemeClr val="bg1"/>
                </a:solidFill>
              </a:rPr>
              <a:t>, </a:t>
            </a:r>
            <a:r>
              <a:rPr lang="sv-SE" sz="1050" i="1" dirty="0" err="1">
                <a:solidFill>
                  <a:schemeClr val="bg1"/>
                </a:solidFill>
              </a:rPr>
              <a:t>youtube</a:t>
            </a:r>
            <a:r>
              <a:rPr lang="sv-SE" sz="1050" i="1" dirty="0">
                <a:solidFill>
                  <a:schemeClr val="bg1"/>
                </a:solidFill>
              </a:rPr>
              <a:t>, discord, </a:t>
            </a:r>
            <a:r>
              <a:rPr lang="sv-SE" sz="1050" i="1" dirty="0" err="1">
                <a:solidFill>
                  <a:schemeClr val="bg1"/>
                </a:solidFill>
              </a:rPr>
              <a:t>snapchat</a:t>
            </a:r>
            <a:r>
              <a:rPr lang="sv-SE" sz="1050" i="1" dirty="0">
                <a:solidFill>
                  <a:schemeClr val="bg1"/>
                </a:solidFill>
              </a:rPr>
              <a:t> eller </a:t>
            </a:r>
            <a:r>
              <a:rPr lang="sv-SE" sz="1050" i="1" dirty="0" err="1">
                <a:solidFill>
                  <a:schemeClr val="bg1"/>
                </a:solidFill>
              </a:rPr>
              <a:t>netflix</a:t>
            </a:r>
            <a:r>
              <a:rPr lang="sv-SE" sz="1050" i="1" dirty="0">
                <a:solidFill>
                  <a:schemeClr val="bg1"/>
                </a:solidFill>
              </a:rPr>
              <a:t>”</a:t>
            </a:r>
          </a:p>
          <a:p>
            <a:endParaRPr lang="sv-SE" sz="1050" i="1" dirty="0">
              <a:solidFill>
                <a:schemeClr val="bg1"/>
              </a:solidFill>
            </a:endParaRPr>
          </a:p>
          <a:p>
            <a:r>
              <a:rPr lang="sv-SE" sz="1050" i="1" dirty="0">
                <a:solidFill>
                  <a:schemeClr val="bg1"/>
                </a:solidFill>
              </a:rPr>
              <a:t>”För det mesta chatta med vänner eller scrolla på sociala medier”</a:t>
            </a:r>
          </a:p>
          <a:p>
            <a:endParaRPr lang="sv-SE" sz="1050" i="1" dirty="0">
              <a:solidFill>
                <a:schemeClr val="bg1"/>
              </a:solidFill>
            </a:endParaRPr>
          </a:p>
          <a:p>
            <a:r>
              <a:rPr lang="sv-SE" sz="1050" i="1" dirty="0">
                <a:solidFill>
                  <a:schemeClr val="bg1"/>
                </a:solidFill>
              </a:rPr>
              <a:t>”Man får de flesta trender från </a:t>
            </a:r>
            <a:r>
              <a:rPr lang="sv-SE" sz="1050" i="1" dirty="0" err="1">
                <a:solidFill>
                  <a:schemeClr val="bg1"/>
                </a:solidFill>
              </a:rPr>
              <a:t>tiktok</a:t>
            </a:r>
            <a:r>
              <a:rPr lang="sv-SE" sz="1050" i="1" dirty="0">
                <a:solidFill>
                  <a:schemeClr val="bg1"/>
                </a:solidFill>
              </a:rPr>
              <a:t> och har kontakt med sina kompisar på </a:t>
            </a:r>
            <a:r>
              <a:rPr lang="sv-SE" sz="1050" i="1" dirty="0" err="1">
                <a:solidFill>
                  <a:schemeClr val="bg1"/>
                </a:solidFill>
              </a:rPr>
              <a:t>snapchat</a:t>
            </a:r>
            <a:r>
              <a:rPr lang="sv-SE" sz="1050" i="1" dirty="0">
                <a:solidFill>
                  <a:schemeClr val="bg1"/>
                </a:solidFill>
              </a:rPr>
              <a:t>.”</a:t>
            </a:r>
          </a:p>
          <a:p>
            <a:endParaRPr lang="sv-SE" sz="1050" i="1" dirty="0">
              <a:solidFill>
                <a:schemeClr val="bg1"/>
              </a:solidFill>
            </a:endParaRPr>
          </a:p>
          <a:p>
            <a:r>
              <a:rPr lang="sv-SE" sz="1050" i="1" dirty="0">
                <a:solidFill>
                  <a:schemeClr val="bg1"/>
                </a:solidFill>
              </a:rPr>
              <a:t>”Jag brukar dela roliga videor eller om man ska göra någon trend tillsammans eller om något påminner mig om personen jag delar med”</a:t>
            </a:r>
          </a:p>
          <a:p>
            <a:endParaRPr lang="sv-SE" sz="1050" i="1" dirty="0">
              <a:solidFill>
                <a:schemeClr val="bg1"/>
              </a:solidFill>
            </a:endParaRPr>
          </a:p>
          <a:p>
            <a:r>
              <a:rPr lang="sv-SE" sz="1050" i="1" dirty="0">
                <a:solidFill>
                  <a:schemeClr val="bg1"/>
                </a:solidFill>
              </a:rPr>
              <a:t>”Men tror inte de vet allt som vi vet, de tror bara de vet”</a:t>
            </a:r>
          </a:p>
          <a:p>
            <a:endParaRPr lang="sv-SE" sz="1050" i="1" dirty="0">
              <a:solidFill>
                <a:schemeClr val="bg1"/>
              </a:solidFill>
            </a:endParaRPr>
          </a:p>
          <a:p>
            <a:r>
              <a:rPr lang="sv-SE" sz="1050" i="1" dirty="0">
                <a:solidFill>
                  <a:schemeClr val="bg1"/>
                </a:solidFill>
              </a:rPr>
              <a:t>”Det är en viktig del av min vardag, känner mig bortkopplad från världen annars”</a:t>
            </a:r>
            <a:endParaRPr lang="sv-SE" sz="700" i="1" dirty="0">
              <a:solidFill>
                <a:schemeClr val="bg1"/>
              </a:solidFill>
            </a:endParaRPr>
          </a:p>
        </p:txBody>
      </p:sp>
      <p:sp>
        <p:nvSpPr>
          <p:cNvPr id="2" name="shpTitle">
            <a:extLst>
              <a:ext uri="{FF2B5EF4-FFF2-40B4-BE49-F238E27FC236}">
                <a16:creationId xmlns:a16="http://schemas.microsoft.com/office/drawing/2014/main" id="{7E33CC8B-98CC-AA00-962F-C900F16F8801}"/>
              </a:ext>
            </a:extLst>
          </p:cNvPr>
          <p:cNvSpPr txBox="1">
            <a:spLocks/>
          </p:cNvSpPr>
          <p:nvPr/>
        </p:nvSpPr>
        <p:spPr>
          <a:xfrm>
            <a:off x="-2" y="-4449"/>
            <a:ext cx="5995221" cy="1397287"/>
          </a:xfrm>
          <a:prstGeom prst="rect">
            <a:avLst/>
          </a:prstGeom>
          <a:noFill/>
        </p:spPr>
        <p:txBody>
          <a:bodyPr wrap="square" lIns="251999" tIns="432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lvl="0">
              <a:lnSpc>
                <a:spcPct val="110000"/>
              </a:lnSpc>
              <a:tabLst/>
              <a:defRPr/>
            </a:pPr>
            <a:r>
              <a:rPr lang="sv-SE" sz="2800" dirty="0">
                <a:solidFill>
                  <a:srgbClr val="FFFFFF"/>
                </a:solidFill>
                <a:highlight>
                  <a:srgbClr val="414A4F"/>
                </a:highlight>
                <a:latin typeface="Calibri" panose="020F0502020204030204" pitchFamily="34" charset="0"/>
                <a:cs typeface="Calibri" panose="020F0502020204030204" pitchFamily="34" charset="0"/>
              </a:rPr>
              <a:t>Varför är man online?</a:t>
            </a:r>
          </a:p>
        </p:txBody>
      </p:sp>
      <p:sp>
        <p:nvSpPr>
          <p:cNvPr id="4" name="Rektangel 3">
            <a:extLst>
              <a:ext uri="{FF2B5EF4-FFF2-40B4-BE49-F238E27FC236}">
                <a16:creationId xmlns:a16="http://schemas.microsoft.com/office/drawing/2014/main" id="{4F429F65-EEBD-56F5-036F-A6C617674B7E}"/>
              </a:ext>
            </a:extLst>
          </p:cNvPr>
          <p:cNvSpPr/>
          <p:nvPr/>
        </p:nvSpPr>
        <p:spPr>
          <a:xfrm>
            <a:off x="7956644"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14 – 17 åringar </a:t>
            </a:r>
          </a:p>
        </p:txBody>
      </p:sp>
    </p:spTree>
    <p:extLst>
      <p:ext uri="{BB962C8B-B14F-4D97-AF65-F5344CB8AC3E}">
        <p14:creationId xmlns:p14="http://schemas.microsoft.com/office/powerpoint/2010/main" val="133938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4C5D9-EC3C-BCEB-FFC1-5F8567C2AAC2}"/>
            </a:ext>
          </a:extLst>
        </p:cNvPr>
        <p:cNvGrpSpPr/>
        <p:nvPr/>
      </p:nvGrpSpPr>
      <p:grpSpPr>
        <a:xfrm>
          <a:off x="0" y="0"/>
          <a:ext cx="0" cy="0"/>
          <a:chOff x="0" y="0"/>
          <a:chExt cx="0" cy="0"/>
        </a:xfrm>
      </p:grpSpPr>
      <p:pic>
        <p:nvPicPr>
          <p:cNvPr id="7" name="Bildobjekt 6" descr="En bild som visar person, text, utomhus, bärbar dator&#10;&#10;AI-genererat innehåll kan vara felaktigt.">
            <a:extLst>
              <a:ext uri="{FF2B5EF4-FFF2-40B4-BE49-F238E27FC236}">
                <a16:creationId xmlns:a16="http://schemas.microsoft.com/office/drawing/2014/main" id="{2CDBF22C-6CBC-EC99-188E-DB74341B89B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393988" y="-3"/>
            <a:ext cx="5750011" cy="4867273"/>
          </a:xfrm>
          <a:prstGeom prst="rect">
            <a:avLst/>
          </a:prstGeom>
        </p:spPr>
      </p:pic>
      <p:sp>
        <p:nvSpPr>
          <p:cNvPr id="3" name="Rectangle 2">
            <a:extLst>
              <a:ext uri="{FF2B5EF4-FFF2-40B4-BE49-F238E27FC236}">
                <a16:creationId xmlns:a16="http://schemas.microsoft.com/office/drawing/2014/main" id="{2EE31D43-A3E6-388F-D840-B47FAD2BF97B}"/>
              </a:ext>
            </a:extLst>
          </p:cNvPr>
          <p:cNvSpPr/>
          <p:nvPr/>
        </p:nvSpPr>
        <p:spPr>
          <a:xfrm>
            <a:off x="0" y="0"/>
            <a:ext cx="3411492"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7">
            <a:extLst>
              <a:ext uri="{FF2B5EF4-FFF2-40B4-BE49-F238E27FC236}">
                <a16:creationId xmlns:a16="http://schemas.microsoft.com/office/drawing/2014/main" id="{6E836627-032B-935C-BD6D-49594BD2459D}"/>
              </a:ext>
            </a:extLst>
          </p:cNvPr>
          <p:cNvSpPr/>
          <p:nvPr/>
        </p:nvSpPr>
        <p:spPr>
          <a:xfrm>
            <a:off x="3411492" y="0"/>
            <a:ext cx="5715001" cy="486727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2" name="shpTitle">
            <a:extLst>
              <a:ext uri="{FF2B5EF4-FFF2-40B4-BE49-F238E27FC236}">
                <a16:creationId xmlns:a16="http://schemas.microsoft.com/office/drawing/2014/main" id="{B07D6402-3BBD-DC92-3E7A-F4EB0F50E760}"/>
              </a:ext>
            </a:extLst>
          </p:cNvPr>
          <p:cNvSpPr txBox="1">
            <a:spLocks/>
          </p:cNvSpPr>
          <p:nvPr/>
        </p:nvSpPr>
        <p:spPr>
          <a:xfrm>
            <a:off x="-1" y="0"/>
            <a:ext cx="4754881" cy="4867274"/>
          </a:xfrm>
          <a:prstGeom prst="rect">
            <a:avLst/>
          </a:prstGeom>
          <a:noFill/>
        </p:spPr>
        <p:txBody>
          <a:bodyPr wrap="square" lIns="251999" tIns="0" rIns="360000" bIns="36000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lvl="0" algn="l">
              <a:lnSpc>
                <a:spcPct val="110000"/>
              </a:lnSpc>
              <a:defRPr/>
            </a:pPr>
            <a:r>
              <a:rPr lang="sv-SE" sz="4000" b="1" dirty="0">
                <a:solidFill>
                  <a:srgbClr val="FFFFFF"/>
                </a:solidFill>
                <a:highlight>
                  <a:srgbClr val="414A4F"/>
                </a:highlight>
                <a:latin typeface="Calibri" panose="020F0502020204030204" pitchFamily="34" charset="0"/>
                <a:cs typeface="Calibri" panose="020F0502020204030204" pitchFamily="34" charset="0"/>
              </a:rPr>
              <a:t>Hur använder barn och unga AI idag?</a:t>
            </a:r>
          </a:p>
        </p:txBody>
      </p:sp>
    </p:spTree>
    <p:extLst>
      <p:ext uri="{BB962C8B-B14F-4D97-AF65-F5344CB8AC3E}">
        <p14:creationId xmlns:p14="http://schemas.microsoft.com/office/powerpoint/2010/main" val="224534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83C7D-2A45-C00A-9024-F6863B56D5C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9652499-B337-D0EC-7C6C-449EE8D6F813}"/>
              </a:ext>
            </a:extLst>
          </p:cNvPr>
          <p:cNvSpPr/>
          <p:nvPr/>
        </p:nvSpPr>
        <p:spPr>
          <a:xfrm>
            <a:off x="0" y="1192"/>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mj-lt"/>
              <a:ea typeface="+mn-ea"/>
              <a:cs typeface="+mn-cs"/>
            </a:endParaRPr>
          </a:p>
        </p:txBody>
      </p:sp>
      <p:sp>
        <p:nvSpPr>
          <p:cNvPr id="45" name="Rectangle 4">
            <a:extLst>
              <a:ext uri="{FF2B5EF4-FFF2-40B4-BE49-F238E27FC236}">
                <a16:creationId xmlns:a16="http://schemas.microsoft.com/office/drawing/2014/main" id="{2DFE40F2-FB18-6B1C-CE59-17C79527C7E4}"/>
              </a:ext>
            </a:extLst>
          </p:cNvPr>
          <p:cNvSpPr/>
          <p:nvPr/>
        </p:nvSpPr>
        <p:spPr>
          <a:xfrm>
            <a:off x="0" y="3926510"/>
            <a:ext cx="9144000" cy="948647"/>
          </a:xfrm>
          <a:prstGeom prst="rect">
            <a:avLst/>
          </a:prstGeom>
          <a:solidFill>
            <a:schemeClr val="bg2">
              <a:lumMod val="5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mj-lt"/>
              <a:ea typeface="+mn-ea"/>
              <a:cs typeface="+mn-cs"/>
            </a:endParaRPr>
          </a:p>
        </p:txBody>
      </p:sp>
      <p:sp>
        <p:nvSpPr>
          <p:cNvPr id="47" name="Rectangle 39">
            <a:extLst>
              <a:ext uri="{FF2B5EF4-FFF2-40B4-BE49-F238E27FC236}">
                <a16:creationId xmlns:a16="http://schemas.microsoft.com/office/drawing/2014/main" id="{978B1358-5268-071C-50BC-578427D1680B}"/>
              </a:ext>
            </a:extLst>
          </p:cNvPr>
          <p:cNvSpPr/>
          <p:nvPr/>
        </p:nvSpPr>
        <p:spPr>
          <a:xfrm>
            <a:off x="258550" y="1094057"/>
            <a:ext cx="3346984" cy="35807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r>
              <a:rPr lang="sv-SE" sz="1000" dirty="0">
                <a:solidFill>
                  <a:schemeClr val="tx2"/>
                </a:solidFill>
              </a:rPr>
              <a:t>De yngre barnen använder framför allt </a:t>
            </a:r>
            <a:r>
              <a:rPr lang="sv-SE" sz="1000" dirty="0" err="1">
                <a:solidFill>
                  <a:schemeClr val="tx2"/>
                </a:solidFill>
              </a:rPr>
              <a:t>ChatGPT</a:t>
            </a:r>
            <a:r>
              <a:rPr lang="sv-SE" sz="1000" dirty="0">
                <a:solidFill>
                  <a:schemeClr val="tx2"/>
                </a:solidFill>
              </a:rPr>
              <a:t> och ibland </a:t>
            </a:r>
            <a:r>
              <a:rPr lang="sv-SE" sz="1000" dirty="0" err="1">
                <a:solidFill>
                  <a:schemeClr val="tx2"/>
                </a:solidFill>
              </a:rPr>
              <a:t>Copilot</a:t>
            </a:r>
            <a:r>
              <a:rPr lang="sv-SE" sz="1000" dirty="0">
                <a:solidFill>
                  <a:schemeClr val="tx2"/>
                </a:solidFill>
              </a:rPr>
              <a:t> och </a:t>
            </a:r>
            <a:r>
              <a:rPr lang="sv-SE" sz="1000" dirty="0" err="1">
                <a:solidFill>
                  <a:schemeClr val="tx2"/>
                </a:solidFill>
              </a:rPr>
              <a:t>Canva</a:t>
            </a:r>
            <a:r>
              <a:rPr lang="sv-SE" sz="1000" dirty="0">
                <a:solidFill>
                  <a:schemeClr val="tx2"/>
                </a:solidFill>
              </a:rPr>
              <a:t>. Några använder AI främst i /för skolan medan andra använder det mest hemma. Endast några få känner till My AI på </a:t>
            </a:r>
            <a:r>
              <a:rPr lang="sv-SE" sz="1000" dirty="0" err="1">
                <a:solidFill>
                  <a:schemeClr val="tx2"/>
                </a:solidFill>
              </a:rPr>
              <a:t>Snapchat</a:t>
            </a:r>
            <a:r>
              <a:rPr lang="sv-SE" sz="1000" dirty="0">
                <a:solidFill>
                  <a:schemeClr val="tx2"/>
                </a:solidFill>
              </a:rPr>
              <a:t>.</a:t>
            </a:r>
          </a:p>
          <a:p>
            <a:endParaRPr lang="sv-SE" sz="1000" dirty="0">
              <a:solidFill>
                <a:schemeClr val="tx2"/>
              </a:solidFill>
            </a:endParaRPr>
          </a:p>
          <a:p>
            <a:r>
              <a:rPr lang="sv-SE" sz="1000" b="1" dirty="0">
                <a:solidFill>
                  <a:schemeClr val="tx2"/>
                </a:solidFill>
              </a:rPr>
              <a:t>I skolan och kring inlärning</a:t>
            </a:r>
            <a:endParaRPr lang="sv-SE" sz="1000" dirty="0">
              <a:solidFill>
                <a:schemeClr val="tx2"/>
              </a:solidFill>
            </a:endParaRPr>
          </a:p>
          <a:p>
            <a:pPr lvl="0"/>
            <a:r>
              <a:rPr lang="sv-SE" sz="1000" dirty="0">
                <a:solidFill>
                  <a:schemeClr val="tx2"/>
                </a:solidFill>
              </a:rPr>
              <a:t>AI används som stöd för att plugga, göra </a:t>
            </a:r>
            <a:r>
              <a:rPr lang="sv-SE" sz="1000" dirty="0" err="1">
                <a:solidFill>
                  <a:schemeClr val="tx2"/>
                </a:solidFill>
              </a:rPr>
              <a:t>quiz</a:t>
            </a:r>
            <a:r>
              <a:rPr lang="sv-SE" sz="1000" dirty="0">
                <a:solidFill>
                  <a:schemeClr val="tx2"/>
                </a:solidFill>
              </a:rPr>
              <a:t> på ämnet inför ett prov, få saker förklarade och ibland på uppmaning av lärare – särskilt i engelska.</a:t>
            </a:r>
          </a:p>
          <a:p>
            <a:pPr lvl="0"/>
            <a:r>
              <a:rPr lang="sv-SE" sz="1000" dirty="0">
                <a:solidFill>
                  <a:schemeClr val="tx2"/>
                </a:solidFill>
              </a:rPr>
              <a:t>Samtidigt säger några att lärare tycker att AI är fusk, och att de därför inte har fått någon ordentlig undervisning i hur man använder AI på ett bra sätt.</a:t>
            </a:r>
          </a:p>
          <a:p>
            <a:endParaRPr lang="sv-SE" sz="1000" b="1" dirty="0">
              <a:solidFill>
                <a:schemeClr val="tx2"/>
              </a:solidFill>
            </a:endParaRPr>
          </a:p>
          <a:p>
            <a:r>
              <a:rPr lang="sv-SE" sz="1000" b="1" dirty="0">
                <a:solidFill>
                  <a:schemeClr val="tx2"/>
                </a:solidFill>
              </a:rPr>
              <a:t>Utanför skolan</a:t>
            </a:r>
            <a:endParaRPr lang="sv-SE" sz="1000" dirty="0">
              <a:solidFill>
                <a:schemeClr val="tx2"/>
              </a:solidFill>
            </a:endParaRPr>
          </a:p>
          <a:p>
            <a:pPr lvl="0"/>
            <a:r>
              <a:rPr lang="sv-SE" sz="1000" dirty="0">
                <a:solidFill>
                  <a:schemeClr val="tx2"/>
                </a:solidFill>
              </a:rPr>
              <a:t>AI används främst till att “kolla saker” man undrar över, få hjälp med frågor, ibland skapa bilder.</a:t>
            </a:r>
          </a:p>
          <a:p>
            <a:pPr lvl="0"/>
            <a:r>
              <a:rPr lang="sv-SE" sz="1000" dirty="0">
                <a:solidFill>
                  <a:schemeClr val="tx2"/>
                </a:solidFill>
              </a:rPr>
              <a:t>De känner igen AI-genererade videor i flöden (t.ex. </a:t>
            </a:r>
            <a:r>
              <a:rPr lang="sv-SE" sz="1000" dirty="0" err="1">
                <a:solidFill>
                  <a:schemeClr val="tx2"/>
                </a:solidFill>
              </a:rPr>
              <a:t>Sora</a:t>
            </a:r>
            <a:r>
              <a:rPr lang="sv-SE" sz="1000" dirty="0">
                <a:solidFill>
                  <a:schemeClr val="tx2"/>
                </a:solidFill>
              </a:rPr>
              <a:t>-klipp) och tycker ibland att AI-videor blivit tröttsamma.</a:t>
            </a:r>
          </a:p>
          <a:p>
            <a:endParaRPr lang="sv-SE" sz="1000" b="1" dirty="0">
              <a:solidFill>
                <a:schemeClr val="tx2"/>
              </a:solidFill>
            </a:endParaRPr>
          </a:p>
          <a:p>
            <a:r>
              <a:rPr lang="sv-SE" sz="1000" b="1" dirty="0">
                <a:solidFill>
                  <a:schemeClr val="tx2"/>
                </a:solidFill>
              </a:rPr>
              <a:t>Stöd/kunskap</a:t>
            </a:r>
            <a:br>
              <a:rPr lang="sv-SE" sz="1000" dirty="0">
                <a:solidFill>
                  <a:schemeClr val="tx2"/>
                </a:solidFill>
              </a:rPr>
            </a:br>
            <a:r>
              <a:rPr lang="sv-SE" sz="1000" dirty="0">
                <a:solidFill>
                  <a:schemeClr val="tx2"/>
                </a:solidFill>
              </a:rPr>
              <a:t>En del har fått hjälp av föräldrarna med hur man använder AI, andra säger att de lärt sig själva eftersom skolan inte har visat.</a:t>
            </a:r>
          </a:p>
        </p:txBody>
      </p:sp>
      <p:sp>
        <p:nvSpPr>
          <p:cNvPr id="3" name="shpTitle">
            <a:extLst>
              <a:ext uri="{FF2B5EF4-FFF2-40B4-BE49-F238E27FC236}">
                <a16:creationId xmlns:a16="http://schemas.microsoft.com/office/drawing/2014/main" id="{DB36B921-D5DC-5644-4B04-6C750BDCB22F}"/>
              </a:ext>
            </a:extLst>
          </p:cNvPr>
          <p:cNvSpPr txBox="1">
            <a:spLocks/>
          </p:cNvSpPr>
          <p:nvPr/>
        </p:nvSpPr>
        <p:spPr>
          <a:xfrm>
            <a:off x="1043" y="0"/>
            <a:ext cx="9142957" cy="912916"/>
          </a:xfrm>
          <a:prstGeom prst="rect">
            <a:avLst/>
          </a:prstGeom>
          <a:noFill/>
        </p:spPr>
        <p:txBody>
          <a:bodyPr wrap="square" lIns="251999" tIns="432000" rIns="251999"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lvl="0">
              <a:lnSpc>
                <a:spcPct val="110000"/>
              </a:lnSpc>
              <a:tabLst/>
              <a:defRPr/>
            </a:pPr>
            <a:r>
              <a:rPr lang="sv-SE" sz="2800" dirty="0">
                <a:solidFill>
                  <a:srgbClr val="FFFFFF"/>
                </a:solidFill>
                <a:highlight>
                  <a:srgbClr val="414A4F"/>
                </a:highlight>
                <a:latin typeface="Calibri" panose="020F0502020204030204" pitchFamily="34" charset="0"/>
                <a:cs typeface="Calibri" panose="020F0502020204030204" pitchFamily="34" charset="0"/>
              </a:rPr>
              <a:t>Hur använder barn och unga AI idag?</a:t>
            </a:r>
          </a:p>
        </p:txBody>
      </p:sp>
      <p:sp>
        <p:nvSpPr>
          <p:cNvPr id="2" name="Pratbubbla: oval 1">
            <a:extLst>
              <a:ext uri="{FF2B5EF4-FFF2-40B4-BE49-F238E27FC236}">
                <a16:creationId xmlns:a16="http://schemas.microsoft.com/office/drawing/2014/main" id="{56CC1CF9-37B3-7D71-AE2E-589120C5E15D}"/>
              </a:ext>
            </a:extLst>
          </p:cNvPr>
          <p:cNvSpPr/>
          <p:nvPr/>
        </p:nvSpPr>
        <p:spPr>
          <a:xfrm>
            <a:off x="6308786" y="2964661"/>
            <a:ext cx="2596378" cy="822593"/>
          </a:xfrm>
          <a:prstGeom prst="wedgeEllipseCallout">
            <a:avLst>
              <a:gd name="adj1" fmla="val -30432"/>
              <a:gd name="adj2" fmla="val 7517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900" i="1" dirty="0">
                <a:solidFill>
                  <a:schemeClr val="tx2"/>
                </a:solidFill>
              </a:rPr>
              <a:t>“ja ibland om det är någon speciell fråga jag undrar över väldigt mycket för typ om jag ska plugga till prov frågar jag </a:t>
            </a:r>
            <a:r>
              <a:rPr lang="sv-SE" sz="900" i="1" dirty="0" err="1">
                <a:solidFill>
                  <a:schemeClr val="tx2"/>
                </a:solidFill>
              </a:rPr>
              <a:t>chatgpt</a:t>
            </a:r>
            <a:r>
              <a:rPr lang="sv-SE" sz="900" i="1" dirty="0">
                <a:solidFill>
                  <a:schemeClr val="tx2"/>
                </a:solidFill>
              </a:rPr>
              <a:t>”</a:t>
            </a:r>
          </a:p>
        </p:txBody>
      </p:sp>
      <p:sp>
        <p:nvSpPr>
          <p:cNvPr id="5" name="Pratbubbla: oval 4">
            <a:extLst>
              <a:ext uri="{FF2B5EF4-FFF2-40B4-BE49-F238E27FC236}">
                <a16:creationId xmlns:a16="http://schemas.microsoft.com/office/drawing/2014/main" id="{EB1F8E4B-10BF-E3FB-9809-8F44898337C1}"/>
              </a:ext>
            </a:extLst>
          </p:cNvPr>
          <p:cNvSpPr/>
          <p:nvPr/>
        </p:nvSpPr>
        <p:spPr>
          <a:xfrm>
            <a:off x="5063320" y="1878803"/>
            <a:ext cx="1091821" cy="755216"/>
          </a:xfrm>
          <a:prstGeom prst="wedgeEllipseCallout">
            <a:avLst>
              <a:gd name="adj1" fmla="val -59507"/>
              <a:gd name="adj2" fmla="val -5243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900" i="1" dirty="0">
                <a:solidFill>
                  <a:schemeClr val="tx2"/>
                </a:solidFill>
                <a:latin typeface="+mj-lt"/>
              </a:rPr>
              <a:t>“</a:t>
            </a:r>
            <a:r>
              <a:rPr lang="sv-SE" sz="900" i="1" dirty="0">
                <a:solidFill>
                  <a:schemeClr val="tx2"/>
                </a:solidFill>
              </a:rPr>
              <a:t>nej jag använder mer hemma</a:t>
            </a:r>
            <a:r>
              <a:rPr lang="sv-SE" sz="900" i="1" dirty="0">
                <a:solidFill>
                  <a:schemeClr val="tx2"/>
                </a:solidFill>
                <a:latin typeface="+mj-lt"/>
              </a:rPr>
              <a:t>”</a:t>
            </a:r>
          </a:p>
        </p:txBody>
      </p:sp>
      <p:sp>
        <p:nvSpPr>
          <p:cNvPr id="6" name="Pratbubbla: oval 5">
            <a:extLst>
              <a:ext uri="{FF2B5EF4-FFF2-40B4-BE49-F238E27FC236}">
                <a16:creationId xmlns:a16="http://schemas.microsoft.com/office/drawing/2014/main" id="{0A41D732-7D98-BEDC-128F-46BE4D385F64}"/>
              </a:ext>
            </a:extLst>
          </p:cNvPr>
          <p:cNvSpPr/>
          <p:nvPr/>
        </p:nvSpPr>
        <p:spPr>
          <a:xfrm>
            <a:off x="6251994" y="2289379"/>
            <a:ext cx="1226979" cy="556179"/>
          </a:xfrm>
          <a:prstGeom prst="wedgeEllipseCallout">
            <a:avLst>
              <a:gd name="adj1" fmla="val -38105"/>
              <a:gd name="adj2" fmla="val 6107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sv-SE" sz="900" i="1" dirty="0">
                <a:solidFill>
                  <a:schemeClr val="tx2"/>
                </a:solidFill>
              </a:rPr>
              <a:t>“vi använder oftast </a:t>
            </a:r>
            <a:r>
              <a:rPr lang="sv-SE" sz="900" i="1" dirty="0" err="1">
                <a:solidFill>
                  <a:schemeClr val="tx2"/>
                </a:solidFill>
              </a:rPr>
              <a:t>chatgpt</a:t>
            </a:r>
            <a:r>
              <a:rPr lang="sv-SE" sz="900" i="1" dirty="0">
                <a:solidFill>
                  <a:schemeClr val="tx2"/>
                </a:solidFill>
              </a:rPr>
              <a:t> i skolan”</a:t>
            </a:r>
          </a:p>
        </p:txBody>
      </p:sp>
      <p:sp>
        <p:nvSpPr>
          <p:cNvPr id="7" name="Pratbubbla: oval 6">
            <a:extLst>
              <a:ext uri="{FF2B5EF4-FFF2-40B4-BE49-F238E27FC236}">
                <a16:creationId xmlns:a16="http://schemas.microsoft.com/office/drawing/2014/main" id="{26BBC34D-FBC3-CF72-76EC-92CB593ACB9A}"/>
              </a:ext>
            </a:extLst>
          </p:cNvPr>
          <p:cNvSpPr/>
          <p:nvPr/>
        </p:nvSpPr>
        <p:spPr>
          <a:xfrm>
            <a:off x="3770083" y="1816320"/>
            <a:ext cx="1186018" cy="1846749"/>
          </a:xfrm>
          <a:prstGeom prst="wedgeEllipseCallout">
            <a:avLst>
              <a:gd name="adj1" fmla="val 51259"/>
              <a:gd name="adj2" fmla="val 4475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900" i="1" dirty="0">
                <a:solidFill>
                  <a:schemeClr val="tx2"/>
                </a:solidFill>
              </a:rPr>
              <a:t>“min lärare säger ibland att vi får använda AI på lektionen men ingen har lärt oss hur man använder det”</a:t>
            </a:r>
          </a:p>
        </p:txBody>
      </p:sp>
      <p:sp>
        <p:nvSpPr>
          <p:cNvPr id="8" name="Pratbubbla: oval 7">
            <a:extLst>
              <a:ext uri="{FF2B5EF4-FFF2-40B4-BE49-F238E27FC236}">
                <a16:creationId xmlns:a16="http://schemas.microsoft.com/office/drawing/2014/main" id="{14A117A5-5339-8350-5DB1-807E266EDEF0}"/>
              </a:ext>
            </a:extLst>
          </p:cNvPr>
          <p:cNvSpPr/>
          <p:nvPr/>
        </p:nvSpPr>
        <p:spPr>
          <a:xfrm>
            <a:off x="5117846" y="2903535"/>
            <a:ext cx="1105534" cy="767712"/>
          </a:xfrm>
          <a:prstGeom prst="wedgeEllipseCallo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900" i="1" dirty="0">
                <a:solidFill>
                  <a:schemeClr val="tx2"/>
                </a:solidFill>
              </a:rPr>
              <a:t>“vi använder mycket </a:t>
            </a:r>
            <a:r>
              <a:rPr lang="sv-SE" sz="900" i="1" dirty="0" err="1">
                <a:solidFill>
                  <a:schemeClr val="tx2"/>
                </a:solidFill>
              </a:rPr>
              <a:t>canva</a:t>
            </a:r>
            <a:r>
              <a:rPr lang="sv-SE" sz="900" i="1" dirty="0">
                <a:solidFill>
                  <a:schemeClr val="tx2"/>
                </a:solidFill>
              </a:rPr>
              <a:t> i skolan”</a:t>
            </a:r>
          </a:p>
        </p:txBody>
      </p:sp>
      <p:sp>
        <p:nvSpPr>
          <p:cNvPr id="9" name="Pratbubbla: oval 8">
            <a:extLst>
              <a:ext uri="{FF2B5EF4-FFF2-40B4-BE49-F238E27FC236}">
                <a16:creationId xmlns:a16="http://schemas.microsoft.com/office/drawing/2014/main" id="{D6481719-52AC-BBF6-4238-5CB4ECFC0878}"/>
              </a:ext>
            </a:extLst>
          </p:cNvPr>
          <p:cNvSpPr/>
          <p:nvPr/>
        </p:nvSpPr>
        <p:spPr>
          <a:xfrm>
            <a:off x="5738885" y="1009935"/>
            <a:ext cx="1842448" cy="907575"/>
          </a:xfrm>
          <a:prstGeom prst="wedgeEllipseCallout">
            <a:avLst>
              <a:gd name="adj1" fmla="val -64814"/>
              <a:gd name="adj2" fmla="val -3506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900" i="1" dirty="0">
                <a:solidFill>
                  <a:schemeClr val="tx2"/>
                </a:solidFill>
              </a:rPr>
              <a:t>“ja, det hjälper mig med lite frågor men jag härmar inte av texten helt för de är fusk”</a:t>
            </a:r>
          </a:p>
        </p:txBody>
      </p:sp>
      <p:sp>
        <p:nvSpPr>
          <p:cNvPr id="10" name="Rektangel 9">
            <a:extLst>
              <a:ext uri="{FF2B5EF4-FFF2-40B4-BE49-F238E27FC236}">
                <a16:creationId xmlns:a16="http://schemas.microsoft.com/office/drawing/2014/main" id="{ACE17FAB-0148-5D73-93CC-FE0529B27E18}"/>
              </a:ext>
            </a:extLst>
          </p:cNvPr>
          <p:cNvSpPr/>
          <p:nvPr/>
        </p:nvSpPr>
        <p:spPr>
          <a:xfrm>
            <a:off x="7956644" y="-2"/>
            <a:ext cx="1187355" cy="252484"/>
          </a:xfrm>
          <a:prstGeom prst="rect">
            <a:avLst/>
          </a:prstGeom>
          <a:solidFill>
            <a:srgbClr val="408D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solidFill>
                  <a:schemeClr val="bg1"/>
                </a:solidFill>
              </a:rPr>
              <a:t>10 – 13 åringar </a:t>
            </a:r>
          </a:p>
        </p:txBody>
      </p:sp>
      <p:sp>
        <p:nvSpPr>
          <p:cNvPr id="11" name="Pratbubbla: oval 10">
            <a:extLst>
              <a:ext uri="{FF2B5EF4-FFF2-40B4-BE49-F238E27FC236}">
                <a16:creationId xmlns:a16="http://schemas.microsoft.com/office/drawing/2014/main" id="{A02640E6-2B6D-D8BE-3E05-5BEF89A385DB}"/>
              </a:ext>
            </a:extLst>
          </p:cNvPr>
          <p:cNvSpPr/>
          <p:nvPr/>
        </p:nvSpPr>
        <p:spPr>
          <a:xfrm>
            <a:off x="7547212" y="1417150"/>
            <a:ext cx="1324140" cy="1339698"/>
          </a:xfrm>
          <a:prstGeom prst="wedgeEllipseCallo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200"/>
            </a:pPr>
            <a:r>
              <a:rPr lang="sv-SE" sz="900" i="1" dirty="0">
                <a:solidFill>
                  <a:schemeClr val="tx2"/>
                </a:solidFill>
              </a:rPr>
              <a:t>“väldigt mycket för typ om jag ska plugga till prov frågar jag </a:t>
            </a:r>
            <a:r>
              <a:rPr lang="sv-SE" sz="900" i="1" dirty="0" err="1">
                <a:solidFill>
                  <a:schemeClr val="tx2"/>
                </a:solidFill>
              </a:rPr>
              <a:t>chatgpt</a:t>
            </a:r>
            <a:r>
              <a:rPr lang="sv-SE" sz="900" i="1" dirty="0">
                <a:solidFill>
                  <a:schemeClr val="tx2"/>
                </a:solidFill>
              </a:rPr>
              <a:t> om hen kan göra </a:t>
            </a:r>
            <a:r>
              <a:rPr lang="sv-SE" sz="900" i="1" dirty="0" err="1">
                <a:solidFill>
                  <a:schemeClr val="tx2"/>
                </a:solidFill>
              </a:rPr>
              <a:t>quiz</a:t>
            </a:r>
            <a:r>
              <a:rPr lang="sv-SE" sz="900" i="1" dirty="0">
                <a:solidFill>
                  <a:schemeClr val="tx2"/>
                </a:solidFill>
              </a:rPr>
              <a:t> till mig om det”</a:t>
            </a:r>
          </a:p>
        </p:txBody>
      </p:sp>
    </p:spTree>
    <p:extLst>
      <p:ext uri="{BB962C8B-B14F-4D97-AF65-F5344CB8AC3E}">
        <p14:creationId xmlns:p14="http://schemas.microsoft.com/office/powerpoint/2010/main" val="136690719"/>
      </p:ext>
    </p:extLst>
  </p:cSld>
  <p:clrMapOvr>
    <a:masterClrMapping/>
  </p:clrMapOvr>
</p:sld>
</file>

<file path=ppt/theme/theme1.xml><?xml version="1.0" encoding="utf-8"?>
<a:theme xmlns:a="http://schemas.openxmlformats.org/drawingml/2006/main" name="BlåGrön">
  <a:themeElements>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2408E8A-4F28-437C-81E4-7AED4278F3A9}" vid="{BE60D4AE-8509-49E3-BBD1-A892421AB7E1}"/>
    </a:ext>
  </a:extLst>
</a:theme>
</file>

<file path=ppt/theme/theme2.xml><?xml version="1.0" encoding="utf-8"?>
<a:theme xmlns:a="http://schemas.openxmlformats.org/drawingml/2006/main" name="4_BlåGrön">
  <a:themeElements>
    <a:clrScheme name="Custom 1">
      <a:dk1>
        <a:srgbClr val="000000"/>
      </a:dk1>
      <a:lt1>
        <a:srgbClr val="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000000"/>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åGrön">
  <a:themeElements>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BlåGrön">
  <a:themeElements>
    <a:clrScheme name="Custom 1">
      <a:dk1>
        <a:srgbClr val="000000"/>
      </a:dk1>
      <a:lt1>
        <a:srgbClr val="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000000"/>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BlåGrön">
  <a:themeElements>
    <a:clrScheme name="Novus 1">
      <a:dk1>
        <a:srgbClr val="000000"/>
      </a:dk1>
      <a:lt1>
        <a:srgbClr val="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98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A6DF90BCF8EDF4988E364B77ED59D0C" ma:contentTypeVersion="19" ma:contentTypeDescription="Skapa ett nytt dokument." ma:contentTypeScope="" ma:versionID="44f918deb8e7ac20ea5ec04654166c9c">
  <xsd:schema xmlns:xsd="http://www.w3.org/2001/XMLSchema" xmlns:xs="http://www.w3.org/2001/XMLSchema" xmlns:p="http://schemas.microsoft.com/office/2006/metadata/properties" xmlns:ns2="2872c28b-68a9-4fc5-b87d-7e2e6b02cd0a" xmlns:ns3="4c4dbb00-3733-427c-b889-ed247978b561" targetNamespace="http://schemas.microsoft.com/office/2006/metadata/properties" ma:root="true" ma:fieldsID="658faa77aa8799cf032e036c1c89942c" ns2:_="" ns3:_="">
    <xsd:import namespace="2872c28b-68a9-4fc5-b87d-7e2e6b02cd0a"/>
    <xsd:import namespace="4c4dbb00-3733-427c-b889-ed247978b56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TIdochDatum"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2c28b-68a9-4fc5-b87d-7e2e6b02c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TIdochDatum" ma:index="21" nillable="true" ma:displayName="TId och Datum" ma:format="DateOnly" ma:internalName="TIdochDatum">
      <xsd:simpleType>
        <xsd:restriction base="dms:DateTime"/>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5a05698f-6dc7-4579-b014-7b076f5215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4dbb00-3733-427c-b889-ed247978b561"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41d494f2-d6ea-4a23-ab49-473ae5ad3317}" ma:internalName="TaxCatchAll" ma:showField="CatchAllData" ma:web="4c4dbb00-3733-427c-b889-ed247978b5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c4dbb00-3733-427c-b889-ed247978b561" xsi:nil="true"/>
    <lcf76f155ced4ddcb4097134ff3c332f xmlns="2872c28b-68a9-4fc5-b87d-7e2e6b02cd0a">
      <Terms xmlns="http://schemas.microsoft.com/office/infopath/2007/PartnerControls"/>
    </lcf76f155ced4ddcb4097134ff3c332f>
    <TIdochDatum xmlns="2872c28b-68a9-4fc5-b87d-7e2e6b02cd0a" xsi:nil="true"/>
  </documentManagement>
</p:properties>
</file>

<file path=customXml/itemProps1.xml><?xml version="1.0" encoding="utf-8"?>
<ds:datastoreItem xmlns:ds="http://schemas.openxmlformats.org/officeDocument/2006/customXml" ds:itemID="{B5394507-FFA7-4DBC-AF71-01EC9299D722}">
  <ds:schemaRefs>
    <ds:schemaRef ds:uri="http://schemas.microsoft.com/sharepoint/v3/contenttype/forms"/>
  </ds:schemaRefs>
</ds:datastoreItem>
</file>

<file path=customXml/itemProps2.xml><?xml version="1.0" encoding="utf-8"?>
<ds:datastoreItem xmlns:ds="http://schemas.openxmlformats.org/officeDocument/2006/customXml" ds:itemID="{AD442503-DF37-4A77-A89B-04F8571C12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2c28b-68a9-4fc5-b87d-7e2e6b02cd0a"/>
    <ds:schemaRef ds:uri="4c4dbb00-3733-427c-b889-ed247978b5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B9590A-5F95-4BE0-B07F-7E892C9F7F31}">
  <ds:schemaRefs>
    <ds:schemaRef ds:uri="4c4dbb00-3733-427c-b889-ed247978b561"/>
    <ds:schemaRef ds:uri="529c2f5b-d765-4b38-b441-b27ad8648d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872c28b-68a9-4fc5-b87d-7e2e6b02cd0a"/>
  </ds:schemaRefs>
</ds:datastoreItem>
</file>

<file path=docProps/app.xml><?xml version="1.0" encoding="utf-8"?>
<Properties xmlns="http://schemas.openxmlformats.org/officeDocument/2006/extended-properties" xmlns:vt="http://schemas.openxmlformats.org/officeDocument/2006/docPropsVTypes">
  <Template>blank</Template>
  <TotalTime>7400</TotalTime>
  <Words>7502</Words>
  <Application>Microsoft Office PowerPoint</Application>
  <PresentationFormat>Bildspel på skärmen (16:9)</PresentationFormat>
  <Paragraphs>589</Paragraphs>
  <Slides>37</Slides>
  <Notes>28</Notes>
  <HiddenSlides>0</HiddenSlides>
  <MMClips>0</MMClips>
  <ScaleCrop>false</ScaleCrop>
  <HeadingPairs>
    <vt:vector size="6" baseType="variant">
      <vt:variant>
        <vt:lpstr>Använt teckensnitt</vt:lpstr>
      </vt:variant>
      <vt:variant>
        <vt:i4>8</vt:i4>
      </vt:variant>
      <vt:variant>
        <vt:lpstr>Tema</vt:lpstr>
      </vt:variant>
      <vt:variant>
        <vt:i4>5</vt:i4>
      </vt:variant>
      <vt:variant>
        <vt:lpstr>Bildrubriker</vt:lpstr>
      </vt:variant>
      <vt:variant>
        <vt:i4>37</vt:i4>
      </vt:variant>
    </vt:vector>
  </HeadingPairs>
  <TitlesOfParts>
    <vt:vector size="50" baseType="lpstr">
      <vt:lpstr>Arial</vt:lpstr>
      <vt:lpstr>Bookman Old Style</vt:lpstr>
      <vt:lpstr>Calibri</vt:lpstr>
      <vt:lpstr>Calibri Regular</vt:lpstr>
      <vt:lpstr>Corbel</vt:lpstr>
      <vt:lpstr>Courier New</vt:lpstr>
      <vt:lpstr>Times New Roman</vt:lpstr>
      <vt:lpstr>Wingdings</vt:lpstr>
      <vt:lpstr>BlåGrön</vt:lpstr>
      <vt:lpstr>4_BlåGrön</vt:lpstr>
      <vt:lpstr>1_BlåGrön</vt:lpstr>
      <vt:lpstr>2_BlåGrön</vt:lpstr>
      <vt:lpstr>3_BlåGrön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Likheter mellan barn 10-13 år och ungdomar 14-17 år </vt:lpstr>
      <vt:lpstr>PowerPoint-presentation</vt:lpstr>
      <vt:lpstr>PowerPoint-presentation</vt:lpstr>
      <vt:lpstr>PowerPoint-presentation</vt:lpstr>
      <vt:lpstr>PowerPoint-presentation</vt:lpstr>
      <vt:lpstr>PowerPoint-presentation</vt:lpstr>
      <vt:lpstr>PowerPoint-presentation</vt:lpstr>
      <vt:lpstr>PowerPoint-presentation</vt:lpstr>
      <vt:lpstr>Novus är via moderbolaget Gallup Nordic Sveriges representant för Gallup International.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Anita Bergsveen</dc:creator>
  <cp:keywords/>
  <dc:description/>
  <cp:lastModifiedBy>Fanny Göterfelt</cp:lastModifiedBy>
  <cp:revision>120</cp:revision>
  <cp:lastPrinted>2018-10-30T13:18:41Z</cp:lastPrinted>
  <dcterms:created xsi:type="dcterms:W3CDTF">2024-02-26T12:29:54Z</dcterms:created>
  <dcterms:modified xsi:type="dcterms:W3CDTF">2026-01-12T10:25:51Z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0x010100DA6DF90BCF8EDF4988E364B77ED59D0C</vt:lpwstr>
  </property>
  <property fmtid="{D5CDD505-2E9C-101B-9397-08002B2CF9AE}" pid="3" name="MediaServiceImageTags">
    <vt:lpwstr/>
  </property>
</Properties>
</file>